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256" r:id="rId2"/>
    <p:sldId id="258" r:id="rId3"/>
    <p:sldId id="259" r:id="rId4"/>
    <p:sldId id="261" r:id="rId5"/>
    <p:sldId id="263" r:id="rId6"/>
    <p:sldId id="262" r:id="rId7"/>
    <p:sldId id="264" r:id="rId8"/>
    <p:sldId id="266" r:id="rId9"/>
    <p:sldId id="265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9" r:id="rId22"/>
    <p:sldId id="280" r:id="rId23"/>
    <p:sldId id="281" r:id="rId24"/>
    <p:sldId id="283" r:id="rId25"/>
    <p:sldId id="284" r:id="rId26"/>
    <p:sldId id="282" r:id="rId27"/>
    <p:sldId id="285" r:id="rId28"/>
    <p:sldId id="286" r:id="rId29"/>
    <p:sldId id="287" r:id="rId30"/>
    <p:sldId id="288" r:id="rId31"/>
    <p:sldId id="289" r:id="rId32"/>
    <p:sldId id="290" r:id="rId33"/>
    <p:sldId id="291" r:id="rId34"/>
    <p:sldId id="260" r:id="rId35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3F2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452"/>
    <p:restoredTop sz="94514"/>
  </p:normalViewPr>
  <p:slideViewPr>
    <p:cSldViewPr>
      <p:cViewPr>
        <p:scale>
          <a:sx n="135" d="100"/>
          <a:sy n="135" d="100"/>
        </p:scale>
        <p:origin x="-200" y="-59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presProps" Target="presProps.xml"/><Relationship Id="rId38" Type="http://schemas.openxmlformats.org/officeDocument/2006/relationships/viewProps" Target="viewProps.xml"/><Relationship Id="rId39" Type="http://schemas.openxmlformats.org/officeDocument/2006/relationships/theme" Target="theme/theme1.xml"/><Relationship Id="rId4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7EE205-F766-F844-8710-625937AF72AC}" type="datetimeFigureOut">
              <a:rPr kumimoji="1" lang="ko-KR" altLang="en-US" smtClean="0"/>
              <a:t>2017. 8. 30.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B5D84E-B056-5147-83E1-B17CA3A7C87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673852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512886-EC74-4BF5-8E81-707C73AC790A}" type="datetimeFigureOut">
              <a:rPr lang="ko-KR" altLang="en-US" smtClean="0"/>
              <a:pPr/>
              <a:t>2017. 8. 30.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E3D6F-262A-4B9E-9FAD-CA8FD9714AB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23218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512886-EC74-4BF5-8E81-707C73AC790A}" type="datetimeFigureOut">
              <a:rPr lang="ko-KR" altLang="en-US" smtClean="0"/>
              <a:pPr/>
              <a:t>2017. 8. 30.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E3D6F-262A-4B9E-9FAD-CA8FD9714AB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9427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512886-EC74-4BF5-8E81-707C73AC790A}" type="datetimeFigureOut">
              <a:rPr lang="ko-KR" altLang="en-US" smtClean="0"/>
              <a:pPr/>
              <a:t>2017. 8. 30.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E3D6F-262A-4B9E-9FAD-CA8FD9714AB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69745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512886-EC74-4BF5-8E81-707C73AC790A}" type="datetimeFigureOut">
              <a:rPr lang="ko-KR" altLang="en-US" smtClean="0"/>
              <a:pPr/>
              <a:t>2017. 8. 30.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E3D6F-262A-4B9E-9FAD-CA8FD9714AB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84868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512886-EC74-4BF5-8E81-707C73AC790A}" type="datetimeFigureOut">
              <a:rPr lang="ko-KR" altLang="en-US" smtClean="0"/>
              <a:pPr/>
              <a:t>2017. 8. 30.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E3D6F-262A-4B9E-9FAD-CA8FD9714AB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29142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512886-EC74-4BF5-8E81-707C73AC790A}" type="datetimeFigureOut">
              <a:rPr lang="ko-KR" altLang="en-US" smtClean="0"/>
              <a:pPr/>
              <a:t>2017. 8. 30.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E3D6F-262A-4B9E-9FAD-CA8FD9714AB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72613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512886-EC74-4BF5-8E81-707C73AC790A}" type="datetimeFigureOut">
              <a:rPr lang="ko-KR" altLang="en-US" smtClean="0"/>
              <a:pPr/>
              <a:t>2017. 8. 30.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E3D6F-262A-4B9E-9FAD-CA8FD9714AB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4533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512886-EC74-4BF5-8E81-707C73AC790A}" type="datetimeFigureOut">
              <a:rPr lang="ko-KR" altLang="en-US" smtClean="0"/>
              <a:pPr/>
              <a:t>2017. 8. 30.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E3D6F-262A-4B9E-9FAD-CA8FD9714AB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77906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512886-EC74-4BF5-8E81-707C73AC790A}" type="datetimeFigureOut">
              <a:rPr lang="ko-KR" altLang="en-US" smtClean="0"/>
              <a:pPr/>
              <a:t>2017. 8. 30.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E3D6F-262A-4B9E-9FAD-CA8FD9714AB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90405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512886-EC74-4BF5-8E81-707C73AC790A}" type="datetimeFigureOut">
              <a:rPr lang="ko-KR" altLang="en-US" smtClean="0"/>
              <a:pPr/>
              <a:t>2017. 8. 30.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E3D6F-262A-4B9E-9FAD-CA8FD9714AB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08192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512886-EC74-4BF5-8E81-707C73AC790A}" type="datetimeFigureOut">
              <a:rPr lang="ko-KR" altLang="en-US" smtClean="0"/>
              <a:pPr/>
              <a:t>2017. 8. 30.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E3D6F-262A-4B9E-9FAD-CA8FD9714AB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43776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512886-EC74-4BF5-8E81-707C73AC790A}" type="datetimeFigureOut">
              <a:rPr lang="ko-KR" altLang="en-US" smtClean="0"/>
              <a:pPr/>
              <a:t>2017. 8. 30.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3E3D6F-262A-4B9E-9FAD-CA8FD9714AB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78912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tiff"/><Relationship Id="rId3" Type="http://schemas.openxmlformats.org/officeDocument/2006/relationships/image" Target="../media/image9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tiff"/><Relationship Id="rId3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jpeg"/><Relationship Id="rId3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png"/><Relationship Id="rId3" Type="http://schemas.openxmlformats.org/officeDocument/2006/relationships/image" Target="../media/image1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tiff"/><Relationship Id="rId5" Type="http://schemas.openxmlformats.org/officeDocument/2006/relationships/image" Target="../media/image4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40466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0" y="6452558"/>
            <a:ext cx="9144000" cy="40466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767933" y="1628800"/>
            <a:ext cx="16081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err="1" smtClean="0">
                <a:latin typeface="Adobe 고딕 Std B" pitchFamily="34" charset="-127"/>
                <a:ea typeface="Adobe 고딕 Std B" pitchFamily="34" charset="-127"/>
              </a:rPr>
              <a:t>Node.js</a:t>
            </a:r>
            <a:endParaRPr lang="ko-KR" altLang="en-US" sz="3600" dirty="0">
              <a:latin typeface="Adobe 고딕 Std B" pitchFamily="34" charset="-127"/>
              <a:ea typeface="Adobe 고딕 Std B" pitchFamily="34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91680" y="5810780"/>
            <a:ext cx="139012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 smtClean="0">
                <a:latin typeface="Adobe Fangsong Std R" pitchFamily="18" charset="-128"/>
                <a:ea typeface="Adobe Fangsong Std R" pitchFamily="18" charset="-128"/>
              </a:rPr>
              <a:t>NAME. </a:t>
            </a:r>
            <a:r>
              <a:rPr lang="en-US" altLang="ko-KR" sz="1050" dirty="0" err="1" smtClean="0">
                <a:latin typeface="Adobe Fangsong Std R" pitchFamily="18" charset="-128"/>
                <a:ea typeface="Adobe Fangsong Std R" pitchFamily="18" charset="-128"/>
              </a:rPr>
              <a:t>Jeon.ma.cam</a:t>
            </a:r>
            <a:endParaRPr lang="ko-KR" altLang="en-US" sz="1050" dirty="0">
              <a:latin typeface="Adobe Fangsong Std R" pitchFamily="18" charset="-128"/>
              <a:ea typeface="1훈프로방스 R" pitchFamily="18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0" y="5949280"/>
            <a:ext cx="176368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직선 연결선 16"/>
          <p:cNvCxnSpPr>
            <a:stCxn id="8" idx="3"/>
          </p:cNvCxnSpPr>
          <p:nvPr/>
        </p:nvCxnSpPr>
        <p:spPr>
          <a:xfrm>
            <a:off x="3081804" y="5937738"/>
            <a:ext cx="5966854" cy="1154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2620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40466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0" y="6452558"/>
            <a:ext cx="9144000" cy="40466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9"/>
          <p:cNvSpPr txBox="1"/>
          <p:nvPr/>
        </p:nvSpPr>
        <p:spPr>
          <a:xfrm>
            <a:off x="251520" y="764704"/>
            <a:ext cx="3082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2.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DevCamp</a:t>
            </a:r>
            <a:r>
              <a:rPr lang="ko-KR" altLang="en-US" dirty="0" smtClean="0"/>
              <a:t> 에서 개발할 때</a:t>
            </a:r>
            <a:endParaRPr lang="ko-KR" altLang="en-US" dirty="0"/>
          </a:p>
        </p:txBody>
      </p:sp>
      <p:sp>
        <p:nvSpPr>
          <p:cNvPr id="24" name="TextBox 9"/>
          <p:cNvSpPr txBox="1"/>
          <p:nvPr/>
        </p:nvSpPr>
        <p:spPr>
          <a:xfrm>
            <a:off x="755576" y="1844824"/>
            <a:ext cx="806489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각자 맡은 롤이 있었지만 </a:t>
            </a:r>
            <a:endParaRPr lang="en-US" altLang="ko-KR" dirty="0" smtClean="0"/>
          </a:p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이 과정은 공통으로 고민했던 내용일 것 같아요</a:t>
            </a:r>
            <a:r>
              <a:rPr lang="en-US" altLang="ko-KR" dirty="0" smtClean="0"/>
              <a:t>..!</a:t>
            </a:r>
          </a:p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 smtClean="0"/>
          </a:p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b="1" dirty="0" smtClean="0"/>
              <a:t>서버랑 클라이언트랑 어떤 데이터를 </a:t>
            </a:r>
            <a:endParaRPr lang="en-US" altLang="ko-KR" sz="3000" b="1" dirty="0"/>
          </a:p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b="1" dirty="0" smtClean="0"/>
              <a:t>주고 받게 할까</a:t>
            </a:r>
            <a:endParaRPr lang="en-US" altLang="ko-KR" sz="3000" b="1" dirty="0"/>
          </a:p>
        </p:txBody>
      </p:sp>
    </p:spTree>
    <p:extLst>
      <p:ext uri="{BB962C8B-B14F-4D97-AF65-F5344CB8AC3E}">
        <p14:creationId xmlns:p14="http://schemas.microsoft.com/office/powerpoint/2010/main" val="272144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40466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0" y="6452558"/>
            <a:ext cx="9144000" cy="40466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9"/>
          <p:cNvSpPr txBox="1"/>
          <p:nvPr/>
        </p:nvSpPr>
        <p:spPr>
          <a:xfrm>
            <a:off x="251520" y="764704"/>
            <a:ext cx="3082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2.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DevCamp</a:t>
            </a:r>
            <a:r>
              <a:rPr lang="ko-KR" altLang="en-US" dirty="0" smtClean="0"/>
              <a:t> 에서 개발할 때</a:t>
            </a:r>
            <a:endParaRPr lang="ko-KR" altLang="en-US" dirty="0"/>
          </a:p>
        </p:txBody>
      </p:sp>
      <p:sp>
        <p:nvSpPr>
          <p:cNvPr id="24" name="TextBox 9"/>
          <p:cNvSpPr txBox="1"/>
          <p:nvPr/>
        </p:nvSpPr>
        <p:spPr>
          <a:xfrm>
            <a:off x="755576" y="1844824"/>
            <a:ext cx="80648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latinLnBrk="0">
              <a:defRPr/>
            </a:pPr>
            <a:r>
              <a:rPr lang="ko-KR" altLang="en-US" dirty="0" smtClean="0"/>
              <a:t>회원의 전체리스트를 보고 싶을 때</a:t>
            </a:r>
            <a:endParaRPr lang="en-US" altLang="ko-KR" dirty="0" smtClean="0"/>
          </a:p>
          <a:p>
            <a:pPr marL="342900" lvl="0" indent="-342900" latinLnBrk="0">
              <a:defRPr/>
            </a:pPr>
            <a:endParaRPr lang="en-US" altLang="ko-KR" dirty="0"/>
          </a:p>
          <a:p>
            <a:pPr marL="342900" lvl="0" indent="-342900" latinLnBrk="0">
              <a:defRPr/>
            </a:pPr>
            <a:r>
              <a:rPr lang="ko-KR" altLang="en-US" dirty="0" smtClean="0"/>
              <a:t>유저 이름과</a:t>
            </a:r>
            <a:r>
              <a:rPr lang="en-US" altLang="ko-KR" dirty="0" smtClean="0"/>
              <a:t>,</a:t>
            </a:r>
            <a:r>
              <a:rPr lang="ko-KR" altLang="en-US" dirty="0" smtClean="0"/>
              <a:t> 비밀번호</a:t>
            </a:r>
            <a:r>
              <a:rPr lang="en-US" altLang="ko-KR" dirty="0" smtClean="0"/>
              <a:t>(..???)</a:t>
            </a:r>
            <a:r>
              <a:rPr lang="ko-KR" altLang="en-US" dirty="0" smtClean="0"/>
              <a:t>를 알려주도록 해야겠다</a:t>
            </a:r>
            <a:r>
              <a:rPr lang="en-US" altLang="ko-KR" dirty="0" smtClean="0"/>
              <a:t>.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7904" y="3356992"/>
            <a:ext cx="4978400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888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40466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0" y="6452558"/>
            <a:ext cx="9144000" cy="40466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9"/>
          <p:cNvSpPr txBox="1"/>
          <p:nvPr/>
        </p:nvSpPr>
        <p:spPr>
          <a:xfrm>
            <a:off x="251520" y="764704"/>
            <a:ext cx="3082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2.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DevCamp</a:t>
            </a:r>
            <a:r>
              <a:rPr lang="ko-KR" altLang="en-US" dirty="0" smtClean="0"/>
              <a:t> 에서 개발할 때</a:t>
            </a:r>
            <a:endParaRPr lang="ko-KR" altLang="en-US" dirty="0"/>
          </a:p>
        </p:txBody>
      </p:sp>
      <p:sp>
        <p:nvSpPr>
          <p:cNvPr id="24" name="TextBox 9"/>
          <p:cNvSpPr txBox="1"/>
          <p:nvPr/>
        </p:nvSpPr>
        <p:spPr>
          <a:xfrm>
            <a:off x="755576" y="1844824"/>
            <a:ext cx="806489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latinLnBrk="0">
              <a:defRPr/>
            </a:pPr>
            <a:r>
              <a:rPr lang="ko-KR" altLang="en-US" dirty="0" smtClean="0"/>
              <a:t>엇</a:t>
            </a:r>
            <a:r>
              <a:rPr lang="en-US" altLang="ko-KR" dirty="0" smtClean="0"/>
              <a:t>...</a:t>
            </a:r>
            <a:r>
              <a:rPr lang="ko-KR" altLang="en-US" dirty="0" smtClean="0"/>
              <a:t> 이름이 같은 회원이 있다</a:t>
            </a:r>
            <a:r>
              <a:rPr lang="mr-IN" altLang="ko-KR" dirty="0" smtClean="0"/>
              <a:t>…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r>
              <a:rPr lang="en-US" altLang="ko-KR" dirty="0" smtClean="0"/>
              <a:t>id</a:t>
            </a:r>
            <a:r>
              <a:rPr lang="ko-KR" altLang="en-US" dirty="0" smtClean="0"/>
              <a:t>로 구별해줘야 되겠군</a:t>
            </a:r>
            <a:endParaRPr lang="en-US" altLang="ko-KR" dirty="0" smtClean="0"/>
          </a:p>
          <a:p>
            <a:pPr marL="342900" lvl="0" indent="-342900" latinLnBrk="0">
              <a:defRPr/>
            </a:pPr>
            <a:endParaRPr lang="en-US" altLang="ko-KR" dirty="0"/>
          </a:p>
          <a:p>
            <a:pPr marL="342900" lvl="0" indent="-342900" latinLnBrk="0">
              <a:defRPr/>
            </a:pPr>
            <a:r>
              <a:rPr lang="ko-KR" altLang="en-US" dirty="0" smtClean="0"/>
              <a:t>엇</a:t>
            </a:r>
            <a:r>
              <a:rPr lang="mr-IN" altLang="ko-KR" dirty="0" smtClean="0"/>
              <a:t>…</a:t>
            </a:r>
            <a:r>
              <a:rPr lang="ko-KR" altLang="en-US" dirty="0" smtClean="0"/>
              <a:t> 기존에는 이름 값으로 인원 상세 정보를 가져왔었는데 바꿔야 겠다</a:t>
            </a:r>
            <a:r>
              <a:rPr lang="en-US" altLang="ko-KR" dirty="0" smtClean="0"/>
              <a:t>.</a:t>
            </a:r>
          </a:p>
          <a:p>
            <a:pPr marL="342900" lvl="0" indent="-342900" latinLnBrk="0">
              <a:defRPr/>
            </a:pPr>
            <a:endParaRPr lang="en-US" altLang="ko-KR" dirty="0"/>
          </a:p>
          <a:p>
            <a:pPr marL="342900" lvl="0" indent="-342900" latinLnBrk="0">
              <a:defRPr/>
            </a:pPr>
            <a:r>
              <a:rPr lang="ko-KR" altLang="en-US" dirty="0" smtClean="0"/>
              <a:t>등등</a:t>
            </a:r>
            <a:endParaRPr lang="en-US" altLang="ko-KR" dirty="0" smtClean="0"/>
          </a:p>
          <a:p>
            <a:pPr marL="342900" lvl="0" indent="-342900" latinLnBrk="0">
              <a:defRPr/>
            </a:pPr>
            <a:endParaRPr lang="en-US" altLang="ko-KR" dirty="0"/>
          </a:p>
          <a:p>
            <a:pPr marL="342900" lvl="0" indent="-342900" latinLnBrk="0">
              <a:defRPr/>
            </a:pPr>
            <a:r>
              <a:rPr lang="ko-KR" altLang="en-US" dirty="0" smtClean="0"/>
              <a:t>엇</a:t>
            </a:r>
            <a:r>
              <a:rPr lang="mr-IN" altLang="ko-KR" dirty="0" smtClean="0"/>
              <a:t>…</a:t>
            </a:r>
            <a:r>
              <a:rPr lang="en-US" altLang="ko-KR" dirty="0" smtClean="0"/>
              <a:t>.</a:t>
            </a:r>
            <a:r>
              <a:rPr lang="ko-KR" altLang="en-US" dirty="0" smtClean="0"/>
              <a:t>의 시리즈</a:t>
            </a:r>
            <a:r>
              <a:rPr lang="en-US" altLang="ko-KR" dirty="0" smtClean="0"/>
              <a:t>..!</a:t>
            </a:r>
            <a:r>
              <a:rPr lang="ko-KR" altLang="en-US" dirty="0" smtClean="0"/>
              <a:t> </a:t>
            </a:r>
            <a:endParaRPr lang="en-US" altLang="ko-KR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7904" y="3356992"/>
            <a:ext cx="4978400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038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40466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0" y="6452558"/>
            <a:ext cx="9144000" cy="40466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9"/>
          <p:cNvSpPr txBox="1"/>
          <p:nvPr/>
        </p:nvSpPr>
        <p:spPr>
          <a:xfrm>
            <a:off x="251520" y="764704"/>
            <a:ext cx="3082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2.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DevCamp</a:t>
            </a:r>
            <a:r>
              <a:rPr lang="ko-KR" altLang="en-US" dirty="0" smtClean="0"/>
              <a:t> 에서 개발할 때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3928" y="1844349"/>
            <a:ext cx="5012856" cy="3857549"/>
          </a:xfrm>
          <a:prstGeom prst="rect">
            <a:avLst/>
          </a:prstGeom>
        </p:spPr>
      </p:pic>
      <p:sp>
        <p:nvSpPr>
          <p:cNvPr id="8" name="TextBox 9"/>
          <p:cNvSpPr txBox="1"/>
          <p:nvPr/>
        </p:nvSpPr>
        <p:spPr>
          <a:xfrm>
            <a:off x="755576" y="1844824"/>
            <a:ext cx="80648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latinLnBrk="0">
              <a:defRPr/>
            </a:pPr>
            <a:r>
              <a:rPr lang="ko-KR" altLang="en-US" dirty="0" smtClean="0"/>
              <a:t>그렇게 대용량 서버에 맞춰</a:t>
            </a:r>
            <a:endParaRPr lang="en-US" altLang="ko-KR" dirty="0" smtClean="0"/>
          </a:p>
          <a:p>
            <a:pPr marL="342900" lvl="0" indent="-342900" latinLnBrk="0">
              <a:defRPr/>
            </a:pPr>
            <a:r>
              <a:rPr lang="ko-KR" altLang="en-US" dirty="0" smtClean="0"/>
              <a:t>데이터도 대용량으로</a:t>
            </a:r>
            <a:r>
              <a:rPr lang="en-US" altLang="ko-KR" dirty="0" smtClean="0"/>
              <a:t>..</a:t>
            </a:r>
          </a:p>
          <a:p>
            <a:pPr marL="342900" lvl="0" indent="-342900" latinLnBrk="0">
              <a:defRPr/>
            </a:pPr>
            <a:endParaRPr lang="en-US" altLang="ko-KR" dirty="0"/>
          </a:p>
          <a:p>
            <a:pPr marL="342900" lvl="0" indent="-342900" latinLnBrk="0">
              <a:defRPr/>
            </a:pPr>
            <a:r>
              <a:rPr lang="ko-KR" altLang="en-US" dirty="0" smtClean="0"/>
              <a:t>옵쇼갑쇼할 데이터도 많고</a:t>
            </a:r>
            <a:endParaRPr lang="en-US" altLang="ko-KR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alphaModFix amt="43000"/>
          </a:blip>
          <a:stretch>
            <a:fillRect/>
          </a:stretch>
        </p:blipFill>
        <p:spPr>
          <a:xfrm>
            <a:off x="778576" y="3931315"/>
            <a:ext cx="2028782" cy="2102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024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40466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0" y="6452558"/>
            <a:ext cx="9144000" cy="40466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9"/>
          <p:cNvSpPr txBox="1"/>
          <p:nvPr/>
        </p:nvSpPr>
        <p:spPr>
          <a:xfrm>
            <a:off x="251520" y="764704"/>
            <a:ext cx="3082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2.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DevCamp</a:t>
            </a:r>
            <a:r>
              <a:rPr lang="ko-KR" altLang="en-US" dirty="0" smtClean="0"/>
              <a:t> 에서 개발할 때</a:t>
            </a:r>
            <a:endParaRPr lang="ko-KR" altLang="en-US" dirty="0"/>
          </a:p>
        </p:txBody>
      </p:sp>
      <p:sp>
        <p:nvSpPr>
          <p:cNvPr id="8" name="TextBox 9"/>
          <p:cNvSpPr txBox="1"/>
          <p:nvPr/>
        </p:nvSpPr>
        <p:spPr>
          <a:xfrm>
            <a:off x="755576" y="1844824"/>
            <a:ext cx="80648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latinLnBrk="0">
              <a:defRPr/>
            </a:pPr>
            <a:r>
              <a:rPr lang="ko-KR" altLang="en-US" dirty="0" smtClean="0"/>
              <a:t>그렇게 대용량 서버에 맞춰</a:t>
            </a:r>
            <a:endParaRPr lang="en-US" altLang="ko-KR" dirty="0" smtClean="0"/>
          </a:p>
          <a:p>
            <a:pPr marL="342900" lvl="0" indent="-342900" latinLnBrk="0">
              <a:defRPr/>
            </a:pPr>
            <a:r>
              <a:rPr lang="ko-KR" altLang="en-US" dirty="0" smtClean="0"/>
              <a:t>데이터도 대용량으로</a:t>
            </a:r>
            <a:r>
              <a:rPr lang="en-US" altLang="ko-KR" dirty="0" smtClean="0"/>
              <a:t>..</a:t>
            </a:r>
          </a:p>
          <a:p>
            <a:pPr marL="342900" lvl="0" indent="-342900" latinLnBrk="0">
              <a:defRPr/>
            </a:pPr>
            <a:endParaRPr lang="en-US" altLang="ko-KR" dirty="0"/>
          </a:p>
          <a:p>
            <a:pPr marL="342900" lvl="0" indent="-342900" latinLnBrk="0">
              <a:defRPr/>
            </a:pPr>
            <a:r>
              <a:rPr lang="ko-KR" altLang="en-US" dirty="0" smtClean="0"/>
              <a:t>처리 </a:t>
            </a:r>
            <a:r>
              <a:rPr lang="en-US" altLang="ko-KR" dirty="0" smtClean="0"/>
              <a:t>URI</a:t>
            </a:r>
            <a:r>
              <a:rPr lang="ko-KR" altLang="en-US" dirty="0" smtClean="0"/>
              <a:t> 도 많아지고</a:t>
            </a:r>
            <a:endParaRPr lang="en-US" altLang="ko-KR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alphaModFix amt="43000"/>
          </a:blip>
          <a:stretch>
            <a:fillRect/>
          </a:stretch>
        </p:blipFill>
        <p:spPr>
          <a:xfrm>
            <a:off x="778576" y="3931315"/>
            <a:ext cx="2028782" cy="210222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4" y="1844102"/>
            <a:ext cx="1527494" cy="3746683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4445040" y="1849788"/>
            <a:ext cx="1485944" cy="1158883"/>
          </a:xfrm>
          <a:prstGeom prst="rect">
            <a:avLst/>
          </a:prstGeom>
          <a:noFill/>
          <a:ln w="444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365쉬는시간" pitchFamily="18" charset="-127"/>
              <a:ea typeface="365쉬는시간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4445040" y="3008671"/>
            <a:ext cx="1485944" cy="1931775"/>
          </a:xfrm>
          <a:prstGeom prst="rect">
            <a:avLst/>
          </a:prstGeom>
          <a:noFill/>
          <a:ln w="444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365쉬는시간" pitchFamily="18" charset="-127"/>
              <a:ea typeface="365쉬는시간" pitchFamily="18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445040" y="4940445"/>
            <a:ext cx="1485944" cy="650339"/>
          </a:xfrm>
          <a:prstGeom prst="rect">
            <a:avLst/>
          </a:prstGeom>
          <a:noFill/>
          <a:ln w="444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365쉬는시간" pitchFamily="18" charset="-127"/>
              <a:ea typeface="365쉬는시간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64883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40466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0" y="6452558"/>
            <a:ext cx="9144000" cy="40466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9"/>
          <p:cNvSpPr txBox="1"/>
          <p:nvPr/>
        </p:nvSpPr>
        <p:spPr>
          <a:xfrm>
            <a:off x="251520" y="764704"/>
            <a:ext cx="952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2.</a:t>
            </a:r>
            <a:r>
              <a:rPr lang="ko-KR" altLang="en-US" dirty="0" smtClean="0"/>
              <a:t> </a:t>
            </a:r>
            <a:r>
              <a:rPr lang="en-US" altLang="ko-KR" dirty="0" smtClean="0"/>
              <a:t>REST</a:t>
            </a:r>
            <a:endParaRPr lang="ko-KR" altLang="en-US" dirty="0"/>
          </a:p>
        </p:txBody>
      </p:sp>
      <p:sp>
        <p:nvSpPr>
          <p:cNvPr id="8" name="TextBox 9"/>
          <p:cNvSpPr txBox="1"/>
          <p:nvPr/>
        </p:nvSpPr>
        <p:spPr>
          <a:xfrm>
            <a:off x="755576" y="1844824"/>
            <a:ext cx="806489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latinLnBrk="0">
              <a:defRPr/>
            </a:pPr>
            <a:r>
              <a:rPr lang="ko-KR" altLang="en-US" dirty="0" smtClean="0"/>
              <a:t>우리는 이런 걸로 쉼 없이 일할 여유가 없어요</a:t>
            </a:r>
            <a:r>
              <a:rPr lang="en-US" altLang="ko-KR" dirty="0" smtClean="0"/>
              <a:t>.</a:t>
            </a:r>
          </a:p>
          <a:p>
            <a:pPr marL="342900" lvl="0" indent="-342900" latinLnBrk="0">
              <a:defRPr/>
            </a:pPr>
            <a:endParaRPr lang="en-US" altLang="ko-KR" dirty="0" smtClean="0"/>
          </a:p>
          <a:p>
            <a:pPr marL="342900" lvl="0" indent="-342900" latinLnBrk="0">
              <a:defRPr/>
            </a:pPr>
            <a:endParaRPr lang="en-US" altLang="ko-KR" dirty="0" smtClean="0"/>
          </a:p>
          <a:p>
            <a:pPr marL="342900" lvl="0" indent="-342900" latinLnBrk="0">
              <a:defRPr/>
            </a:pPr>
            <a:endParaRPr lang="en-US" altLang="ko-KR" dirty="0"/>
          </a:p>
          <a:p>
            <a:pPr marL="342900" lvl="0" indent="-342900" latinLnBrk="0">
              <a:defRPr/>
            </a:pPr>
            <a:r>
              <a:rPr lang="ko-KR" altLang="en-US" dirty="0" smtClean="0"/>
              <a:t>골치 썩지 않고 편안하게 </a:t>
            </a:r>
            <a:r>
              <a:rPr lang="en-US" altLang="ko-KR" dirty="0" smtClean="0"/>
              <a:t>:)</a:t>
            </a:r>
            <a:endParaRPr lang="en-US" altLang="ko-KR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>
            <a:off x="5220072" y="2583488"/>
            <a:ext cx="3082156" cy="3264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874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>
            <a:off x="5364088" y="2704074"/>
            <a:ext cx="3082156" cy="3264352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0" y="0"/>
            <a:ext cx="9144000" cy="40466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0" y="6452558"/>
            <a:ext cx="9144000" cy="40466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9"/>
          <p:cNvSpPr txBox="1"/>
          <p:nvPr/>
        </p:nvSpPr>
        <p:spPr>
          <a:xfrm>
            <a:off x="251520" y="764704"/>
            <a:ext cx="1462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2.</a:t>
            </a:r>
            <a:r>
              <a:rPr lang="ko-KR" altLang="en-US" dirty="0" smtClean="0"/>
              <a:t> </a:t>
            </a:r>
            <a:r>
              <a:rPr lang="en-US" altLang="ko-KR" dirty="0" smtClean="0"/>
              <a:t>REST API </a:t>
            </a:r>
            <a:endParaRPr lang="ko-KR" altLang="en-US" dirty="0"/>
          </a:p>
        </p:txBody>
      </p:sp>
      <p:sp>
        <p:nvSpPr>
          <p:cNvPr id="8" name="TextBox 9"/>
          <p:cNvSpPr txBox="1"/>
          <p:nvPr/>
        </p:nvSpPr>
        <p:spPr>
          <a:xfrm>
            <a:off x="755576" y="1844824"/>
            <a:ext cx="806489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latinLnBrk="0">
              <a:defRPr/>
            </a:pPr>
            <a:r>
              <a:rPr lang="en-US" altLang="ko-KR" dirty="0"/>
              <a:t>Representational </a:t>
            </a:r>
            <a:r>
              <a:rPr lang="en-US" altLang="ko-KR" dirty="0" smtClean="0"/>
              <a:t>State Transfer </a:t>
            </a:r>
          </a:p>
          <a:p>
            <a:pPr marL="342900" lvl="0" indent="-342900" latinLnBrk="0">
              <a:defRPr/>
            </a:pPr>
            <a:endParaRPr lang="en-US" altLang="ko-KR" dirty="0" smtClean="0"/>
          </a:p>
          <a:p>
            <a:pPr marL="342900" lvl="0" indent="-342900" latinLnBrk="0">
              <a:defRPr/>
            </a:pPr>
            <a:r>
              <a:rPr lang="ko-KR" altLang="en-US" dirty="0" smtClean="0"/>
              <a:t>자원을 정리하고 </a:t>
            </a:r>
            <a:endParaRPr lang="en-US" altLang="ko-KR" dirty="0"/>
          </a:p>
          <a:p>
            <a:pPr marL="342900" lvl="0" indent="-342900" latinLnBrk="0">
              <a:defRPr/>
            </a:pPr>
            <a:r>
              <a:rPr lang="ko-KR" altLang="en-US" dirty="0" smtClean="0"/>
              <a:t>자원에 대한 주소를 정하는 </a:t>
            </a:r>
            <a:endParaRPr lang="en-US" altLang="ko-KR" dirty="0" smtClean="0"/>
          </a:p>
          <a:p>
            <a:pPr marL="342900" lvl="0" indent="-342900" latinLnBrk="0">
              <a:defRPr/>
            </a:pPr>
            <a:r>
              <a:rPr lang="ko-KR" altLang="en-US" dirty="0" smtClean="0"/>
              <a:t>방법 전반을 일컬음</a:t>
            </a:r>
            <a:endParaRPr lang="en-US" altLang="ko-KR" dirty="0" smtClean="0"/>
          </a:p>
          <a:p>
            <a:pPr marL="342900" lvl="0" indent="-342900" latinLnBrk="0">
              <a:defRPr/>
            </a:pPr>
            <a:endParaRPr lang="en-US" altLang="ko-KR" dirty="0"/>
          </a:p>
          <a:p>
            <a:pPr marL="342900" lvl="0" indent="-342900" latinLnBrk="0">
              <a:defRPr/>
            </a:pPr>
            <a:endParaRPr lang="en-US" altLang="ko-KR" dirty="0" smtClean="0"/>
          </a:p>
          <a:p>
            <a:pPr marL="342900" lvl="0" indent="-342900" latinLnBrk="0">
              <a:defRPr/>
            </a:pPr>
            <a:r>
              <a:rPr lang="ko-KR" altLang="en-US" dirty="0" smtClean="0"/>
              <a:t>자원</a:t>
            </a:r>
            <a:r>
              <a:rPr lang="en-US" altLang="ko-KR" dirty="0" smtClean="0"/>
              <a:t>(URI)</a:t>
            </a:r>
            <a:r>
              <a:rPr lang="ko-KR" altLang="en-US" dirty="0" smtClean="0"/>
              <a:t> </a:t>
            </a:r>
            <a:r>
              <a:rPr lang="en-US" altLang="ko-KR" dirty="0" smtClean="0"/>
              <a:t>/</a:t>
            </a:r>
            <a:r>
              <a:rPr lang="ko-KR" altLang="en-US" dirty="0" smtClean="0"/>
              <a:t> 행위</a:t>
            </a:r>
            <a:r>
              <a:rPr lang="en-US" altLang="ko-KR" dirty="0" smtClean="0"/>
              <a:t>(METHOD)</a:t>
            </a:r>
            <a:r>
              <a:rPr lang="ko-KR" altLang="en-US" dirty="0" smtClean="0"/>
              <a:t> </a:t>
            </a:r>
            <a:r>
              <a:rPr lang="en-US" altLang="ko-KR" dirty="0" smtClean="0"/>
              <a:t>/</a:t>
            </a:r>
            <a:r>
              <a:rPr lang="ko-KR" altLang="en-US" dirty="0" smtClean="0"/>
              <a:t> 표현</a:t>
            </a:r>
            <a:r>
              <a:rPr lang="en-US" altLang="ko-KR" dirty="0" smtClean="0"/>
              <a:t>(Represent) </a:t>
            </a:r>
            <a:r>
              <a:rPr lang="ko-KR" altLang="en-US" dirty="0" smtClean="0"/>
              <a:t>으로 구성</a:t>
            </a:r>
            <a:endParaRPr lang="en-US" altLang="ko-KR" dirty="0" smtClean="0"/>
          </a:p>
          <a:p>
            <a:pPr marL="342900" lvl="0" indent="-342900" latinLnBrk="0">
              <a:defRPr/>
            </a:pPr>
            <a:endParaRPr lang="en-US" altLang="ko-KR" dirty="0"/>
          </a:p>
          <a:p>
            <a:pPr marL="342900" lvl="0" indent="-342900" latinLnBrk="0">
              <a:defRPr/>
            </a:pPr>
            <a:r>
              <a:rPr lang="ko-KR" altLang="en-US" dirty="0" smtClean="0"/>
              <a:t>무슨 </a:t>
            </a:r>
            <a:r>
              <a:rPr lang="en-US" altLang="ko-KR" dirty="0" smtClean="0"/>
              <a:t>6</a:t>
            </a:r>
            <a:r>
              <a:rPr lang="ko-KR" altLang="en-US" dirty="0" smtClean="0"/>
              <a:t>가지 특징 있는데 마음이 적적할 때 읽어보세요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419642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>
            <a:off x="5364088" y="2704074"/>
            <a:ext cx="3082156" cy="3264352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0" y="0"/>
            <a:ext cx="9144000" cy="40466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0" y="6452558"/>
            <a:ext cx="9144000" cy="40466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9"/>
          <p:cNvSpPr txBox="1"/>
          <p:nvPr/>
        </p:nvSpPr>
        <p:spPr>
          <a:xfrm>
            <a:off x="251520" y="764704"/>
            <a:ext cx="1462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2.</a:t>
            </a:r>
            <a:r>
              <a:rPr lang="ko-KR" altLang="en-US" dirty="0" smtClean="0"/>
              <a:t> </a:t>
            </a:r>
            <a:r>
              <a:rPr lang="en-US" altLang="ko-KR" dirty="0" smtClean="0"/>
              <a:t>REST API </a:t>
            </a:r>
            <a:endParaRPr lang="ko-KR" altLang="en-US" dirty="0"/>
          </a:p>
        </p:txBody>
      </p:sp>
      <p:sp>
        <p:nvSpPr>
          <p:cNvPr id="8" name="TextBox 9"/>
          <p:cNvSpPr txBox="1"/>
          <p:nvPr/>
        </p:nvSpPr>
        <p:spPr>
          <a:xfrm>
            <a:off x="755576" y="1844824"/>
            <a:ext cx="806489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latinLnBrk="0">
              <a:defRPr/>
            </a:pPr>
            <a:r>
              <a:rPr lang="en-US" altLang="ko-KR" dirty="0"/>
              <a:t>Representational </a:t>
            </a:r>
            <a:r>
              <a:rPr lang="en-US" altLang="ko-KR" dirty="0" smtClean="0"/>
              <a:t>State Transfer </a:t>
            </a:r>
          </a:p>
          <a:p>
            <a:pPr marL="342900" lvl="0" indent="-342900" latinLnBrk="0">
              <a:defRPr/>
            </a:pPr>
            <a:endParaRPr lang="en-US" altLang="ko-KR" dirty="0" smtClean="0"/>
          </a:p>
          <a:p>
            <a:pPr marL="342900" lvl="0" indent="-342900" latinLnBrk="0">
              <a:defRPr/>
            </a:pPr>
            <a:r>
              <a:rPr lang="en-US" altLang="ko-KR" dirty="0" smtClean="0">
                <a:solidFill>
                  <a:srgbClr val="FF0000"/>
                </a:solidFill>
              </a:rPr>
              <a:t>GET	</a:t>
            </a:r>
            <a:r>
              <a:rPr lang="en-US" altLang="ko-KR" dirty="0" smtClean="0">
                <a:solidFill>
                  <a:schemeClr val="tx2"/>
                </a:solidFill>
              </a:rPr>
              <a:t>/</a:t>
            </a:r>
            <a:r>
              <a:rPr lang="ko-KR" altLang="en-US" dirty="0" smtClean="0">
                <a:solidFill>
                  <a:schemeClr val="tx2"/>
                </a:solidFill>
              </a:rPr>
              <a:t> </a:t>
            </a:r>
            <a:r>
              <a:rPr lang="en-US" altLang="ko-KR" dirty="0" smtClean="0">
                <a:solidFill>
                  <a:schemeClr val="tx2"/>
                </a:solidFill>
              </a:rPr>
              <a:t>members/delete/1</a:t>
            </a:r>
          </a:p>
          <a:p>
            <a:pPr marL="342900" lvl="0" indent="-342900" latinLnBrk="0">
              <a:defRPr/>
            </a:pPr>
            <a:r>
              <a:rPr lang="ko-KR" altLang="en-US" dirty="0" smtClean="0">
                <a:solidFill>
                  <a:srgbClr val="FF0000"/>
                </a:solidFill>
              </a:rPr>
              <a:t>행위</a:t>
            </a:r>
            <a:r>
              <a:rPr lang="en-US" altLang="ko-KR" dirty="0" smtClean="0">
                <a:solidFill>
                  <a:schemeClr val="tx2"/>
                </a:solidFill>
              </a:rPr>
              <a:t>	/</a:t>
            </a:r>
            <a:r>
              <a:rPr lang="en-US" altLang="ko-KR" dirty="0">
                <a:solidFill>
                  <a:schemeClr val="tx2"/>
                </a:solidFill>
              </a:rPr>
              <a:t> </a:t>
            </a:r>
            <a:r>
              <a:rPr lang="en-US" altLang="ko-KR" dirty="0" smtClean="0">
                <a:solidFill>
                  <a:schemeClr val="tx2"/>
                </a:solidFill>
              </a:rPr>
              <a:t>     </a:t>
            </a:r>
            <a:r>
              <a:rPr lang="ko-KR" altLang="en-US" dirty="0" smtClean="0">
                <a:solidFill>
                  <a:schemeClr val="tx2"/>
                </a:solidFill>
              </a:rPr>
              <a:t>자원</a:t>
            </a:r>
            <a:r>
              <a:rPr lang="en-US" altLang="ko-KR" dirty="0" smtClean="0">
                <a:solidFill>
                  <a:schemeClr val="tx2"/>
                </a:solidFill>
              </a:rPr>
              <a:t>(URI)</a:t>
            </a:r>
          </a:p>
          <a:p>
            <a:pPr marL="342900" lvl="0" indent="-342900" latinLnBrk="0">
              <a:defRPr/>
            </a:pPr>
            <a:endParaRPr lang="en-US" altLang="ko-KR" dirty="0">
              <a:solidFill>
                <a:schemeClr val="tx2"/>
              </a:solidFill>
            </a:endParaRPr>
          </a:p>
          <a:p>
            <a:pPr marL="342900" lvl="0" indent="-342900" latinLnBrk="0">
              <a:defRPr/>
            </a:pPr>
            <a:endParaRPr lang="en-US" altLang="ko-KR" dirty="0" smtClean="0">
              <a:solidFill>
                <a:schemeClr val="tx2"/>
              </a:solidFill>
            </a:endParaRPr>
          </a:p>
          <a:p>
            <a:pPr marL="342900" lvl="0" indent="-342900" latinLnBrk="0">
              <a:defRPr/>
            </a:pPr>
            <a:r>
              <a:rPr lang="ko-KR" altLang="en-US" dirty="0" smtClean="0">
                <a:solidFill>
                  <a:srgbClr val="00B050"/>
                </a:solidFill>
              </a:rPr>
              <a:t>표현 </a:t>
            </a:r>
            <a:r>
              <a:rPr lang="en-US" altLang="ko-KR" dirty="0" smtClean="0">
                <a:solidFill>
                  <a:srgbClr val="00B050"/>
                </a:solidFill>
              </a:rPr>
              <a:t>(JSON / XML </a:t>
            </a:r>
            <a:r>
              <a:rPr lang="ko-KR" altLang="en-US" dirty="0" smtClean="0">
                <a:solidFill>
                  <a:srgbClr val="00B050"/>
                </a:solidFill>
              </a:rPr>
              <a:t>데이터 그 자체</a:t>
            </a:r>
            <a:r>
              <a:rPr lang="en-US" altLang="ko-KR" dirty="0" smtClean="0">
                <a:solidFill>
                  <a:srgbClr val="00B050"/>
                </a:solidFill>
              </a:rPr>
              <a:t>)</a:t>
            </a:r>
            <a:r>
              <a:rPr lang="en-US" altLang="ko-KR" dirty="0">
                <a:solidFill>
                  <a:srgbClr val="00B050"/>
                </a:solidFill>
              </a:rPr>
              <a:t/>
            </a:r>
            <a:br>
              <a:rPr lang="en-US" altLang="ko-KR" dirty="0">
                <a:solidFill>
                  <a:srgbClr val="00B050"/>
                </a:solidFill>
              </a:rPr>
            </a:br>
            <a:endParaRPr lang="en-US" altLang="ko-KR" dirty="0" smtClean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5809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>
            <a:off x="5364088" y="2704074"/>
            <a:ext cx="3082156" cy="3264352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0" y="0"/>
            <a:ext cx="9144000" cy="40466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0" y="6452558"/>
            <a:ext cx="9144000" cy="40466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9"/>
          <p:cNvSpPr txBox="1"/>
          <p:nvPr/>
        </p:nvSpPr>
        <p:spPr>
          <a:xfrm>
            <a:off x="251520" y="764704"/>
            <a:ext cx="1462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2.</a:t>
            </a:r>
            <a:r>
              <a:rPr lang="ko-KR" altLang="en-US" dirty="0" smtClean="0"/>
              <a:t> </a:t>
            </a:r>
            <a:r>
              <a:rPr lang="en-US" altLang="ko-KR" dirty="0" smtClean="0"/>
              <a:t>REST API </a:t>
            </a:r>
            <a:endParaRPr lang="ko-KR" altLang="en-US" dirty="0"/>
          </a:p>
        </p:txBody>
      </p:sp>
      <p:sp>
        <p:nvSpPr>
          <p:cNvPr id="8" name="TextBox 9"/>
          <p:cNvSpPr txBox="1"/>
          <p:nvPr/>
        </p:nvSpPr>
        <p:spPr>
          <a:xfrm>
            <a:off x="755576" y="1844824"/>
            <a:ext cx="806489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latinLnBrk="0">
              <a:defRPr/>
            </a:pPr>
            <a:r>
              <a:rPr lang="en-US" altLang="ko-KR" dirty="0" smtClean="0"/>
              <a:t>1.</a:t>
            </a:r>
            <a:r>
              <a:rPr lang="ko-KR" altLang="en-US" dirty="0" smtClean="0"/>
              <a:t> </a:t>
            </a:r>
            <a:r>
              <a:rPr lang="en-US" altLang="ko-KR" dirty="0" smtClean="0"/>
              <a:t>Method</a:t>
            </a:r>
            <a:r>
              <a:rPr lang="ko-KR" altLang="en-US" dirty="0" smtClean="0"/>
              <a:t>의 의미를 잘 살릴 것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smtClean="0"/>
              <a:t>GET : </a:t>
            </a:r>
            <a:r>
              <a:rPr lang="ko-KR" altLang="en-US" dirty="0" smtClean="0"/>
              <a:t>데이터를 가져올 때 </a:t>
            </a:r>
            <a:r>
              <a:rPr lang="en-US" altLang="ko-KR" dirty="0" smtClean="0"/>
              <a:t>	/</a:t>
            </a:r>
            <a:r>
              <a:rPr lang="ko-KR" altLang="en-US" dirty="0" smtClean="0"/>
              <a:t> </a:t>
            </a:r>
            <a:r>
              <a:rPr lang="en-US" altLang="ko-KR" dirty="0" smtClean="0"/>
              <a:t>POST : </a:t>
            </a:r>
            <a:r>
              <a:rPr lang="ko-KR" altLang="en-US" dirty="0" smtClean="0"/>
              <a:t>데이터 추가 및 생성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smtClean="0"/>
              <a:t>PUT : </a:t>
            </a:r>
            <a:r>
              <a:rPr lang="ko-KR" altLang="en-US" dirty="0" smtClean="0"/>
              <a:t>데이터 수정</a:t>
            </a:r>
            <a:r>
              <a:rPr lang="en-US" altLang="ko-KR" dirty="0" smtClean="0"/>
              <a:t>		/</a:t>
            </a:r>
            <a:r>
              <a:rPr lang="ko-KR" altLang="en-US" dirty="0" smtClean="0"/>
              <a:t> </a:t>
            </a:r>
            <a:r>
              <a:rPr lang="en-US" altLang="ko-KR" dirty="0" smtClean="0"/>
              <a:t>DELETE : </a:t>
            </a:r>
            <a:r>
              <a:rPr lang="ko-KR" altLang="en-US" dirty="0" smtClean="0"/>
              <a:t>데이터 삭제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endParaRPr lang="en-US" altLang="ko-KR" dirty="0" smtClean="0"/>
          </a:p>
          <a:p>
            <a:pPr marL="342900" lvl="0" indent="-342900" latinLnBrk="0">
              <a:defRPr/>
            </a:pPr>
            <a:r>
              <a:rPr lang="en-US" altLang="ko-KR" dirty="0" smtClean="0"/>
              <a:t>2.</a:t>
            </a:r>
            <a:r>
              <a:rPr lang="ko-KR" altLang="en-US" dirty="0" smtClean="0"/>
              <a:t> 동사보다는 명사로</a:t>
            </a:r>
            <a:endParaRPr lang="en-US" altLang="ko-KR" dirty="0" smtClean="0"/>
          </a:p>
          <a:p>
            <a:pPr marL="342900" lvl="0" indent="-342900" latinLnBrk="0">
              <a:defRPr/>
            </a:pPr>
            <a:endParaRPr lang="en-US" altLang="ko-KR" dirty="0"/>
          </a:p>
          <a:p>
            <a:pPr marL="342900" lvl="0" indent="-342900" latinLnBrk="0">
              <a:defRPr/>
            </a:pPr>
            <a:r>
              <a:rPr lang="en-US" altLang="ko-KR" dirty="0" smtClean="0"/>
              <a:t>3.</a:t>
            </a:r>
            <a:r>
              <a:rPr lang="ko-KR" altLang="en-US" dirty="0" smtClean="0"/>
              <a:t> 슬래시</a:t>
            </a:r>
            <a:r>
              <a:rPr lang="en-US" altLang="ko-KR" dirty="0" smtClean="0"/>
              <a:t>(’/’)</a:t>
            </a:r>
            <a:r>
              <a:rPr lang="ko-KR" altLang="en-US" dirty="0" smtClean="0"/>
              <a:t>는 계층 관계 표현에 사용</a:t>
            </a:r>
            <a:endParaRPr lang="en-US" altLang="ko-KR" dirty="0" smtClean="0"/>
          </a:p>
          <a:p>
            <a:pPr marL="342900" lvl="0" indent="-342900" latinLnBrk="0">
              <a:defRPr/>
            </a:pPr>
            <a:endParaRPr lang="en-US" altLang="ko-KR" dirty="0"/>
          </a:p>
          <a:p>
            <a:pPr marL="342900" lvl="0" indent="-342900" latinLnBrk="0">
              <a:defRPr/>
            </a:pPr>
            <a:r>
              <a:rPr lang="en-US" altLang="ko-KR" dirty="0" smtClean="0"/>
              <a:t>4.</a:t>
            </a:r>
            <a:r>
              <a:rPr lang="ko-KR" altLang="en-US" dirty="0" smtClean="0"/>
              <a:t> 하이폰</a:t>
            </a:r>
            <a:r>
              <a:rPr lang="en-US" altLang="ko-KR" dirty="0" smtClean="0"/>
              <a:t>(‘-’)</a:t>
            </a:r>
            <a:r>
              <a:rPr lang="ko-KR" altLang="en-US" dirty="0" smtClean="0"/>
              <a:t>은 사용하되</a:t>
            </a:r>
            <a:r>
              <a:rPr lang="en-US" altLang="ko-KR" dirty="0" smtClean="0"/>
              <a:t>,</a:t>
            </a:r>
            <a:r>
              <a:rPr lang="ko-KR" altLang="en-US" dirty="0" smtClean="0"/>
              <a:t> 언더바</a:t>
            </a:r>
            <a:r>
              <a:rPr lang="en-US" altLang="ko-KR" dirty="0" smtClean="0"/>
              <a:t>(‘_’)</a:t>
            </a:r>
            <a:r>
              <a:rPr lang="ko-KR" altLang="en-US" dirty="0" smtClean="0"/>
              <a:t>는 지양할 것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518668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40466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0" y="6452558"/>
            <a:ext cx="9144000" cy="40466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9"/>
          <p:cNvSpPr txBox="1"/>
          <p:nvPr/>
        </p:nvSpPr>
        <p:spPr>
          <a:xfrm>
            <a:off x="251520" y="764704"/>
            <a:ext cx="1462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2.</a:t>
            </a:r>
            <a:r>
              <a:rPr lang="ko-KR" altLang="en-US" dirty="0" smtClean="0"/>
              <a:t> </a:t>
            </a:r>
            <a:r>
              <a:rPr lang="en-US" altLang="ko-KR" dirty="0" smtClean="0"/>
              <a:t>REST API </a:t>
            </a:r>
            <a:endParaRPr lang="ko-KR" altLang="en-US" dirty="0"/>
          </a:p>
        </p:txBody>
      </p:sp>
      <p:sp>
        <p:nvSpPr>
          <p:cNvPr id="8" name="TextBox 9"/>
          <p:cNvSpPr txBox="1"/>
          <p:nvPr/>
        </p:nvSpPr>
        <p:spPr>
          <a:xfrm>
            <a:off x="755576" y="1844824"/>
            <a:ext cx="8064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latinLnBrk="0">
              <a:defRPr/>
            </a:pPr>
            <a:r>
              <a:rPr lang="en-US" altLang="ko-KR" dirty="0" smtClean="0"/>
              <a:t>example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601" y="2394232"/>
            <a:ext cx="7251700" cy="387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61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40466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0" y="6452558"/>
            <a:ext cx="9144000" cy="40466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846481" y="2348880"/>
            <a:ext cx="14510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latin typeface="Adobe 고딕 Std B" pitchFamily="34" charset="-127"/>
                <a:ea typeface="Adobe 고딕 Std B" pitchFamily="34" charset="-127"/>
              </a:rPr>
              <a:t>CONTENTS</a:t>
            </a:r>
            <a:endParaRPr lang="ko-KR" altLang="en-US" sz="2000" dirty="0">
              <a:latin typeface="Adobe 고딕 Std B" pitchFamily="34" charset="-127"/>
              <a:ea typeface="Adobe 고딕 Std B" pitchFamily="34" charset="-127"/>
            </a:endParaRPr>
          </a:p>
        </p:txBody>
      </p:sp>
      <p:cxnSp>
        <p:nvCxnSpPr>
          <p:cNvPr id="3" name="직선 연결선 2"/>
          <p:cNvCxnSpPr>
            <a:stCxn id="7" idx="1"/>
          </p:cNvCxnSpPr>
          <p:nvPr/>
        </p:nvCxnSpPr>
        <p:spPr>
          <a:xfrm flipH="1">
            <a:off x="-108520" y="2548935"/>
            <a:ext cx="395500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 8"/>
          <p:cNvCxnSpPr>
            <a:stCxn id="7" idx="3"/>
          </p:cNvCxnSpPr>
          <p:nvPr/>
        </p:nvCxnSpPr>
        <p:spPr>
          <a:xfrm>
            <a:off x="5297519" y="2548935"/>
            <a:ext cx="384648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984371" y="3059668"/>
            <a:ext cx="1598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되돌아보기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992212" y="3528040"/>
            <a:ext cx="1175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2. PART 2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984371" y="4067780"/>
            <a:ext cx="1175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3. PART 3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984371" y="4571836"/>
            <a:ext cx="1175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4. PART 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59840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40466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0" y="6452558"/>
            <a:ext cx="9144000" cy="40466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9"/>
          <p:cNvSpPr txBox="1"/>
          <p:nvPr/>
        </p:nvSpPr>
        <p:spPr>
          <a:xfrm>
            <a:off x="251520" y="764704"/>
            <a:ext cx="1462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2.</a:t>
            </a:r>
            <a:r>
              <a:rPr lang="ko-KR" altLang="en-US" dirty="0" smtClean="0"/>
              <a:t> </a:t>
            </a:r>
            <a:r>
              <a:rPr lang="en-US" altLang="ko-KR" dirty="0" smtClean="0"/>
              <a:t>REST API </a:t>
            </a:r>
            <a:endParaRPr lang="ko-KR" altLang="en-US" dirty="0"/>
          </a:p>
        </p:txBody>
      </p:sp>
      <p:sp>
        <p:nvSpPr>
          <p:cNvPr id="8" name="TextBox 9"/>
          <p:cNvSpPr txBox="1"/>
          <p:nvPr/>
        </p:nvSpPr>
        <p:spPr>
          <a:xfrm>
            <a:off x="755576" y="1844824"/>
            <a:ext cx="806489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latinLnBrk="0">
              <a:defRPr/>
            </a:pPr>
            <a:r>
              <a:rPr lang="ko-KR" altLang="en-US" dirty="0" smtClean="0"/>
              <a:t>관리는 뭐 알아서 </a:t>
            </a:r>
            <a:r>
              <a:rPr lang="ko-KR" altLang="en-US" dirty="0" smtClean="0">
                <a:sym typeface="Wingdings"/>
              </a:rPr>
              <a:t></a:t>
            </a:r>
            <a:endParaRPr lang="en-US" altLang="ko-KR" dirty="0" smtClean="0">
              <a:sym typeface="Wingdings"/>
            </a:endParaRPr>
          </a:p>
          <a:p>
            <a:pPr marL="342900" lvl="0" indent="-342900" latinLnBrk="0">
              <a:defRPr/>
            </a:pPr>
            <a:endParaRPr lang="en-US" altLang="ko-KR" dirty="0">
              <a:sym typeface="Wingdings"/>
            </a:endParaRPr>
          </a:p>
          <a:p>
            <a:pPr marL="342900" lvl="0" indent="-342900" latinLnBrk="0">
              <a:defRPr/>
            </a:pPr>
            <a:r>
              <a:rPr lang="ko-KR" altLang="en-US" dirty="0" smtClean="0">
                <a:sym typeface="Wingdings"/>
              </a:rPr>
              <a:t>구글 드라이브 </a:t>
            </a:r>
            <a:r>
              <a:rPr lang="en-US" altLang="ko-KR" dirty="0" smtClean="0">
                <a:sym typeface="Wingdings"/>
              </a:rPr>
              <a:t>/</a:t>
            </a:r>
            <a:r>
              <a:rPr lang="ko-KR" altLang="en-US" dirty="0" smtClean="0">
                <a:sym typeface="Wingdings"/>
              </a:rPr>
              <a:t> 엑셀 </a:t>
            </a:r>
            <a:r>
              <a:rPr lang="en-US" altLang="ko-KR" dirty="0" smtClean="0">
                <a:sym typeface="Wingdings"/>
              </a:rPr>
              <a:t>/</a:t>
            </a:r>
            <a:r>
              <a:rPr lang="ko-KR" altLang="en-US" dirty="0" smtClean="0">
                <a:sym typeface="Wingdings"/>
              </a:rPr>
              <a:t> 워드 등</a:t>
            </a:r>
            <a:endParaRPr lang="en-US" altLang="ko-KR" dirty="0" smtClean="0">
              <a:sym typeface="Wingdings"/>
            </a:endParaRPr>
          </a:p>
          <a:p>
            <a:pPr marL="342900" lvl="0" indent="-342900" latinLnBrk="0">
              <a:defRPr/>
            </a:pPr>
            <a:endParaRPr lang="en-US" altLang="ko-KR" dirty="0">
              <a:sym typeface="Wingdings"/>
            </a:endParaRPr>
          </a:p>
          <a:p>
            <a:pPr marL="342900" lvl="0" indent="-342900" latinLnBrk="0">
              <a:defRPr/>
            </a:pPr>
            <a:r>
              <a:rPr lang="ko-KR" altLang="en-US" dirty="0" smtClean="0">
                <a:sym typeface="Wingdings"/>
              </a:rPr>
              <a:t>따로 프로그램도 있으니 참고해보면 좋을 듯</a:t>
            </a:r>
            <a:endParaRPr lang="en-US" altLang="ko-KR" dirty="0" smtClean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>
            <a:off x="5364088" y="2704074"/>
            <a:ext cx="3082156" cy="3264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773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40466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0" y="6452558"/>
            <a:ext cx="9144000" cy="40466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9"/>
          <p:cNvSpPr txBox="1"/>
          <p:nvPr/>
        </p:nvSpPr>
        <p:spPr>
          <a:xfrm>
            <a:off x="251520" y="764704"/>
            <a:ext cx="81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3.</a:t>
            </a:r>
            <a:r>
              <a:rPr lang="ko-KR" altLang="en-US" dirty="0" smtClean="0"/>
              <a:t> </a:t>
            </a:r>
            <a:r>
              <a:rPr lang="en-US" altLang="ko-KR" dirty="0" smtClean="0"/>
              <a:t>ES6</a:t>
            </a:r>
            <a:endParaRPr lang="ko-KR" altLang="en-US" dirty="0"/>
          </a:p>
        </p:txBody>
      </p:sp>
      <p:sp>
        <p:nvSpPr>
          <p:cNvPr id="8" name="TextBox 9"/>
          <p:cNvSpPr txBox="1"/>
          <p:nvPr/>
        </p:nvSpPr>
        <p:spPr>
          <a:xfrm>
            <a:off x="755576" y="1844824"/>
            <a:ext cx="806489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latinLnBrk="0">
              <a:defRPr/>
            </a:pPr>
            <a:r>
              <a:rPr lang="en-US" altLang="ko-KR" dirty="0" smtClean="0"/>
              <a:t>JAVASCRIPT </a:t>
            </a:r>
            <a:r>
              <a:rPr lang="ko-KR" altLang="en-US" dirty="0" smtClean="0"/>
              <a:t>언어에 대한 </a:t>
            </a:r>
            <a:r>
              <a:rPr lang="en-US" altLang="ko-KR" dirty="0" smtClean="0"/>
              <a:t>6</a:t>
            </a:r>
            <a:r>
              <a:rPr lang="ko-KR" altLang="en-US" dirty="0" smtClean="0"/>
              <a:t>번째 명세 </a:t>
            </a:r>
            <a:r>
              <a:rPr lang="en-US" altLang="ko-KR" dirty="0" smtClean="0"/>
              <a:t>(2015</a:t>
            </a:r>
            <a:r>
              <a:rPr lang="ko-KR" altLang="en-US" dirty="0" smtClean="0"/>
              <a:t>년 </a:t>
            </a:r>
            <a:r>
              <a:rPr lang="en-US" altLang="ko-KR" dirty="0" smtClean="0"/>
              <a:t>6</a:t>
            </a:r>
            <a:r>
              <a:rPr lang="ko-KR" altLang="en-US" dirty="0" smtClean="0"/>
              <a:t>월 발표</a:t>
            </a:r>
            <a:r>
              <a:rPr lang="en-US" altLang="ko-KR" dirty="0" smtClean="0"/>
              <a:t>)</a:t>
            </a:r>
          </a:p>
          <a:p>
            <a:pPr marL="342900" lvl="0" indent="-342900" latinLnBrk="0">
              <a:defRPr/>
            </a:pPr>
            <a:endParaRPr lang="en-US" altLang="ko-KR" dirty="0" smtClean="0"/>
          </a:p>
          <a:p>
            <a:pPr marL="342900" lvl="0" indent="-342900" latinLnBrk="0">
              <a:defRPr/>
            </a:pPr>
            <a:r>
              <a:rPr lang="ko-KR" altLang="en-US" dirty="0" smtClean="0"/>
              <a:t>최신 버전은 아님 </a:t>
            </a:r>
            <a:r>
              <a:rPr lang="en-US" altLang="ko-KR" dirty="0" smtClean="0"/>
              <a:t>(ES7</a:t>
            </a:r>
            <a:r>
              <a:rPr lang="ko-KR" altLang="en-US" dirty="0" smtClean="0"/>
              <a:t>이 </a:t>
            </a:r>
            <a:r>
              <a:rPr lang="en-US" altLang="ko-KR" dirty="0" smtClean="0"/>
              <a:t>2016</a:t>
            </a:r>
            <a:r>
              <a:rPr lang="ko-KR" altLang="en-US" dirty="0" smtClean="0"/>
              <a:t>년 </a:t>
            </a:r>
            <a:r>
              <a:rPr lang="en-US" altLang="ko-KR" dirty="0" smtClean="0"/>
              <a:t>6</a:t>
            </a:r>
            <a:r>
              <a:rPr lang="ko-KR" altLang="en-US" dirty="0" smtClean="0"/>
              <a:t>월에 발표</a:t>
            </a:r>
            <a:r>
              <a:rPr lang="en-US" altLang="ko-KR" dirty="0" smtClean="0"/>
              <a:t>)</a:t>
            </a:r>
          </a:p>
          <a:p>
            <a:pPr marL="342900" lvl="0" indent="-342900" latinLnBrk="0">
              <a:defRPr/>
            </a:pPr>
            <a:endParaRPr lang="en-US" altLang="ko-KR" dirty="0"/>
          </a:p>
          <a:p>
            <a:pPr marL="342900" lvl="0" indent="-342900" latinLnBrk="0">
              <a:defRPr/>
            </a:pPr>
            <a:endParaRPr lang="en-US" altLang="ko-KR" dirty="0" smtClean="0"/>
          </a:p>
          <a:p>
            <a:pPr marL="342900" lvl="0" indent="-342900" latinLnBrk="0">
              <a:defRPr/>
            </a:pPr>
            <a:r>
              <a:rPr lang="ko-KR" altLang="en-US" dirty="0" smtClean="0"/>
              <a:t>왜 최신 것을 안쓸까</a:t>
            </a:r>
            <a:r>
              <a:rPr lang="en-US" altLang="ko-KR" dirty="0" smtClean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59560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40466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0" y="6452558"/>
            <a:ext cx="9144000" cy="40466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9"/>
          <p:cNvSpPr txBox="1"/>
          <p:nvPr/>
        </p:nvSpPr>
        <p:spPr>
          <a:xfrm>
            <a:off x="251520" y="764704"/>
            <a:ext cx="81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3.</a:t>
            </a:r>
            <a:r>
              <a:rPr lang="ko-KR" altLang="en-US" dirty="0" smtClean="0"/>
              <a:t> </a:t>
            </a:r>
            <a:r>
              <a:rPr lang="en-US" altLang="ko-KR" dirty="0" smtClean="0"/>
              <a:t>ES6</a:t>
            </a:r>
            <a:endParaRPr lang="ko-KR" altLang="en-US" dirty="0"/>
          </a:p>
        </p:txBody>
      </p:sp>
      <p:sp>
        <p:nvSpPr>
          <p:cNvPr id="8" name="TextBox 9"/>
          <p:cNvSpPr txBox="1"/>
          <p:nvPr/>
        </p:nvSpPr>
        <p:spPr>
          <a:xfrm>
            <a:off x="755576" y="1844824"/>
            <a:ext cx="806489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latinLnBrk="0">
              <a:defRPr/>
            </a:pPr>
            <a:r>
              <a:rPr lang="en-US" altLang="ko-KR" dirty="0" smtClean="0"/>
              <a:t>1. Class </a:t>
            </a:r>
            <a:r>
              <a:rPr lang="ko-KR" altLang="en-US" dirty="0" smtClean="0"/>
              <a:t>개념</a:t>
            </a:r>
            <a:endParaRPr lang="en-US" altLang="ko-KR" dirty="0" smtClean="0"/>
          </a:p>
          <a:p>
            <a:pPr marL="342900" lvl="0" indent="-342900" latinLnBrk="0">
              <a:defRPr/>
            </a:pPr>
            <a:endParaRPr lang="en-US" altLang="ko-KR" dirty="0" smtClean="0"/>
          </a:p>
          <a:p>
            <a:pPr marL="342900" lvl="0" indent="-342900" latinLnBrk="0">
              <a:defRPr/>
            </a:pPr>
            <a:r>
              <a:rPr lang="en-US" altLang="ko-KR" dirty="0" smtClean="0"/>
              <a:t>ES5 : </a:t>
            </a:r>
            <a:r>
              <a:rPr lang="ko-KR" altLang="en-US" dirty="0" smtClean="0"/>
              <a:t>가짜 클래스 활용 </a:t>
            </a:r>
            <a:r>
              <a:rPr lang="en-US" altLang="ko-KR" dirty="0" smtClean="0"/>
              <a:t>(ex&gt; </a:t>
            </a:r>
            <a:r>
              <a:rPr lang="ko-KR" altLang="en-US" dirty="0" smtClean="0"/>
              <a:t>프로토타입 활용</a:t>
            </a:r>
            <a:r>
              <a:rPr lang="en-US" altLang="ko-KR" dirty="0" smtClean="0"/>
              <a:t>)</a:t>
            </a:r>
            <a:br>
              <a:rPr lang="en-US" altLang="ko-KR" dirty="0" smtClean="0"/>
            </a:br>
            <a:endParaRPr lang="en-US" altLang="ko-KR" dirty="0" smtClean="0"/>
          </a:p>
          <a:p>
            <a:pPr marL="342900" lvl="0" indent="-342900" latinLnBrk="0">
              <a:defRPr/>
            </a:pPr>
            <a:r>
              <a:rPr lang="en-US" altLang="ko-KR" dirty="0" smtClean="0"/>
              <a:t>ES6 : class </a:t>
            </a:r>
            <a:r>
              <a:rPr lang="ko-KR" altLang="en-US" dirty="0" smtClean="0"/>
              <a:t>개념 도입</a:t>
            </a:r>
            <a:r>
              <a:rPr lang="en-US" altLang="ko-KR" dirty="0" smtClean="0"/>
              <a:t>!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67" y="3573016"/>
            <a:ext cx="3046076" cy="237095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048" y="3573016"/>
            <a:ext cx="3056756" cy="1379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092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40466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0" y="6452558"/>
            <a:ext cx="9144000" cy="40466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9"/>
          <p:cNvSpPr txBox="1"/>
          <p:nvPr/>
        </p:nvSpPr>
        <p:spPr>
          <a:xfrm>
            <a:off x="251520" y="764704"/>
            <a:ext cx="81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3.</a:t>
            </a:r>
            <a:r>
              <a:rPr lang="ko-KR" altLang="en-US" dirty="0" smtClean="0"/>
              <a:t> </a:t>
            </a:r>
            <a:r>
              <a:rPr lang="en-US" altLang="ko-KR" dirty="0" smtClean="0"/>
              <a:t>ES6</a:t>
            </a:r>
            <a:endParaRPr lang="ko-KR" altLang="en-US" dirty="0"/>
          </a:p>
        </p:txBody>
      </p:sp>
      <p:sp>
        <p:nvSpPr>
          <p:cNvPr id="8" name="TextBox 9"/>
          <p:cNvSpPr txBox="1"/>
          <p:nvPr/>
        </p:nvSpPr>
        <p:spPr>
          <a:xfrm>
            <a:off x="755576" y="1929606"/>
            <a:ext cx="80648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latinLnBrk="0">
              <a:defRPr/>
            </a:pPr>
            <a:r>
              <a:rPr lang="en-US" altLang="ko-KR" dirty="0" smtClean="0"/>
              <a:t>Prototype</a:t>
            </a:r>
          </a:p>
          <a:p>
            <a:pPr marL="342900" lvl="0" indent="-342900" latinLnBrk="0">
              <a:defRPr/>
            </a:pPr>
            <a:endParaRPr lang="en-US" altLang="ko-KR" dirty="0" smtClean="0"/>
          </a:p>
          <a:p>
            <a:pPr marL="342900" lvl="0" indent="-342900" latinLnBrk="0">
              <a:defRPr/>
            </a:pPr>
            <a:r>
              <a:rPr lang="ko-KR" altLang="en-US" dirty="0" smtClean="0"/>
              <a:t>함수에 내장 되어 있는</a:t>
            </a:r>
            <a:r>
              <a:rPr lang="en-US" altLang="ko-KR" dirty="0"/>
              <a:t> </a:t>
            </a:r>
            <a:r>
              <a:rPr lang="ko-KR" altLang="en-US" dirty="0" smtClean="0"/>
              <a:t>공유 보관함</a:t>
            </a:r>
            <a:r>
              <a:rPr lang="en-US" altLang="ko-KR" dirty="0" smtClean="0"/>
              <a:t>(?)</a:t>
            </a:r>
          </a:p>
        </p:txBody>
      </p:sp>
    </p:spTree>
    <p:extLst>
      <p:ext uri="{BB962C8B-B14F-4D97-AF65-F5344CB8AC3E}">
        <p14:creationId xmlns:p14="http://schemas.microsoft.com/office/powerpoint/2010/main" val="2127916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40466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0" y="6452558"/>
            <a:ext cx="9144000" cy="40466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9"/>
          <p:cNvSpPr txBox="1"/>
          <p:nvPr/>
        </p:nvSpPr>
        <p:spPr>
          <a:xfrm>
            <a:off x="251520" y="764704"/>
            <a:ext cx="81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3.</a:t>
            </a:r>
            <a:r>
              <a:rPr lang="ko-KR" altLang="en-US" dirty="0" smtClean="0"/>
              <a:t> </a:t>
            </a:r>
            <a:r>
              <a:rPr lang="en-US" altLang="ko-KR" dirty="0" smtClean="0"/>
              <a:t>ES6</a:t>
            </a:r>
            <a:endParaRPr lang="ko-KR" altLang="en-US" dirty="0"/>
          </a:p>
        </p:txBody>
      </p:sp>
      <p:sp>
        <p:nvSpPr>
          <p:cNvPr id="8" name="TextBox 9"/>
          <p:cNvSpPr txBox="1"/>
          <p:nvPr/>
        </p:nvSpPr>
        <p:spPr>
          <a:xfrm>
            <a:off x="755576" y="1929606"/>
            <a:ext cx="80648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latinLnBrk="0">
              <a:defRPr/>
            </a:pPr>
            <a:r>
              <a:rPr lang="en-US" altLang="ko-KR" dirty="0" smtClean="0"/>
              <a:t>Prototype</a:t>
            </a:r>
          </a:p>
          <a:p>
            <a:pPr marL="342900" lvl="0" indent="-342900" latinLnBrk="0">
              <a:defRPr/>
            </a:pPr>
            <a:endParaRPr lang="en-US" altLang="ko-KR" dirty="0" smtClean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2732995"/>
            <a:ext cx="3422938" cy="2985120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5364088" y="1844824"/>
            <a:ext cx="1295588" cy="222712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dirty="0" err="1" smtClean="0">
                <a:solidFill>
                  <a:sysClr val="windowText" lastClr="000000"/>
                </a:solidFill>
              </a:rPr>
              <a:t>kim</a:t>
            </a:r>
            <a:endParaRPr kumimoji="1" lang="en-US" altLang="ko-KR" dirty="0" smtClean="0">
              <a:solidFill>
                <a:sysClr val="windowText" lastClr="000000"/>
              </a:solidFill>
            </a:endParaRPr>
          </a:p>
          <a:p>
            <a:pPr algn="ctr"/>
            <a:endParaRPr kumimoji="1" lang="en-US" altLang="ko-KR" dirty="0">
              <a:solidFill>
                <a:sysClr val="windowText" lastClr="000000"/>
              </a:solidFill>
            </a:endParaRPr>
          </a:p>
          <a:p>
            <a:pPr algn="ctr"/>
            <a:endParaRPr kumimoji="1" lang="en-US" altLang="ko-KR" dirty="0" smtClean="0">
              <a:solidFill>
                <a:sysClr val="windowText" lastClr="000000"/>
              </a:solidFill>
            </a:endParaRPr>
          </a:p>
          <a:p>
            <a:pPr algn="ctr"/>
            <a:endParaRPr kumimoji="1" lang="en-US" altLang="ko-KR" dirty="0" smtClean="0">
              <a:solidFill>
                <a:sysClr val="windowText" lastClr="000000"/>
              </a:solidFill>
            </a:endParaRPr>
          </a:p>
          <a:p>
            <a:pPr algn="ctr"/>
            <a:endParaRPr kumimoji="1" lang="en-US" altLang="ko-KR" dirty="0">
              <a:solidFill>
                <a:sysClr val="windowText" lastClr="000000"/>
              </a:solidFill>
            </a:endParaRPr>
          </a:p>
          <a:p>
            <a:pPr algn="ctr"/>
            <a:endParaRPr kumimoji="1" lang="en-US" altLang="ko-KR" dirty="0" smtClean="0">
              <a:solidFill>
                <a:sysClr val="windowText" lastClr="000000"/>
              </a:solidFill>
            </a:endParaRPr>
          </a:p>
          <a:p>
            <a:pPr algn="ctr"/>
            <a:endParaRPr kumimoji="1" lang="en-US" altLang="ko-KR" dirty="0">
              <a:solidFill>
                <a:sysClr val="windowText" lastClr="000000"/>
              </a:solidFill>
            </a:endParaRPr>
          </a:p>
          <a:p>
            <a:pPr algn="ctr"/>
            <a:endParaRPr kumimoji="1"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6948264" y="1844824"/>
            <a:ext cx="1295588" cy="222712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solidFill>
                  <a:sysClr val="windowText" lastClr="000000"/>
                </a:solidFill>
              </a:rPr>
              <a:t>park</a:t>
            </a:r>
          </a:p>
          <a:p>
            <a:pPr algn="ctr"/>
            <a:endParaRPr kumimoji="1" lang="en-US" altLang="ko-KR" dirty="0">
              <a:solidFill>
                <a:sysClr val="windowText" lastClr="000000"/>
              </a:solidFill>
            </a:endParaRPr>
          </a:p>
          <a:p>
            <a:pPr algn="ctr"/>
            <a:endParaRPr kumimoji="1" lang="en-US" altLang="ko-KR" dirty="0" smtClean="0">
              <a:solidFill>
                <a:sysClr val="windowText" lastClr="000000"/>
              </a:solidFill>
            </a:endParaRPr>
          </a:p>
          <a:p>
            <a:pPr algn="ctr"/>
            <a:endParaRPr kumimoji="1" lang="en-US" altLang="ko-KR" dirty="0" smtClean="0">
              <a:solidFill>
                <a:sysClr val="windowText" lastClr="000000"/>
              </a:solidFill>
            </a:endParaRPr>
          </a:p>
          <a:p>
            <a:pPr algn="ctr"/>
            <a:endParaRPr kumimoji="1" lang="en-US" altLang="ko-KR" dirty="0">
              <a:solidFill>
                <a:sysClr val="windowText" lastClr="000000"/>
              </a:solidFill>
            </a:endParaRPr>
          </a:p>
          <a:p>
            <a:pPr algn="ctr"/>
            <a:endParaRPr kumimoji="1" lang="en-US" altLang="ko-KR" dirty="0" smtClean="0">
              <a:solidFill>
                <a:sysClr val="windowText" lastClr="000000"/>
              </a:solidFill>
            </a:endParaRPr>
          </a:p>
          <a:p>
            <a:pPr algn="ctr"/>
            <a:endParaRPr kumimoji="1" lang="en-US" altLang="ko-KR" dirty="0">
              <a:solidFill>
                <a:sysClr val="windowText" lastClr="000000"/>
              </a:solidFill>
            </a:endParaRPr>
          </a:p>
          <a:p>
            <a:pPr algn="ctr"/>
            <a:endParaRPr kumimoji="1"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436096" y="2297691"/>
            <a:ext cx="1143188" cy="435304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mtClean="0">
                <a:solidFill>
                  <a:sysClr val="windowText" lastClr="000000"/>
                </a:solidFill>
              </a:rPr>
              <a:t>eyes = 2</a:t>
            </a:r>
            <a:endParaRPr kumimoji="1" lang="en-US" altLang="ko-KR" dirty="0">
              <a:solidFill>
                <a:sysClr val="windowText" lastClr="000000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5444737" y="2821375"/>
            <a:ext cx="1143188" cy="435304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solidFill>
                  <a:sysClr val="windowText" lastClr="000000"/>
                </a:solidFill>
              </a:rPr>
              <a:t>nose = 1</a:t>
            </a:r>
            <a:endParaRPr kumimoji="1" lang="en-US" altLang="ko-KR" dirty="0">
              <a:solidFill>
                <a:sysClr val="windowText" lastClr="000000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7020272" y="2297691"/>
            <a:ext cx="1143188" cy="435304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mtClean="0">
                <a:solidFill>
                  <a:sysClr val="windowText" lastClr="000000"/>
                </a:solidFill>
              </a:rPr>
              <a:t>eyes = 2</a:t>
            </a:r>
            <a:endParaRPr kumimoji="1" lang="en-US" altLang="ko-KR" dirty="0">
              <a:solidFill>
                <a:sysClr val="windowText" lastClr="000000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028913" y="2821375"/>
            <a:ext cx="1143188" cy="435304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mtClean="0">
                <a:solidFill>
                  <a:sysClr val="windowText" lastClr="000000"/>
                </a:solidFill>
              </a:rPr>
              <a:t>nose = 1</a:t>
            </a:r>
            <a:endParaRPr kumimoji="1" lang="en-US" altLang="ko-KR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36726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40466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0" y="6452558"/>
            <a:ext cx="9144000" cy="40466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9"/>
          <p:cNvSpPr txBox="1"/>
          <p:nvPr/>
        </p:nvSpPr>
        <p:spPr>
          <a:xfrm>
            <a:off x="251520" y="764704"/>
            <a:ext cx="81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3.</a:t>
            </a:r>
            <a:r>
              <a:rPr lang="ko-KR" altLang="en-US" dirty="0" smtClean="0"/>
              <a:t> </a:t>
            </a:r>
            <a:r>
              <a:rPr lang="en-US" altLang="ko-KR" dirty="0" smtClean="0"/>
              <a:t>ES6</a:t>
            </a:r>
            <a:endParaRPr lang="ko-KR" altLang="en-US" dirty="0"/>
          </a:p>
        </p:txBody>
      </p:sp>
      <p:sp>
        <p:nvSpPr>
          <p:cNvPr id="8" name="TextBox 9"/>
          <p:cNvSpPr txBox="1"/>
          <p:nvPr/>
        </p:nvSpPr>
        <p:spPr>
          <a:xfrm>
            <a:off x="755576" y="1929606"/>
            <a:ext cx="80648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latinLnBrk="0">
              <a:defRPr/>
            </a:pPr>
            <a:r>
              <a:rPr lang="en-US" altLang="ko-KR" dirty="0" smtClean="0"/>
              <a:t>Prototype</a:t>
            </a:r>
          </a:p>
          <a:p>
            <a:pPr marL="342900" lvl="0" indent="-342900" latinLnBrk="0">
              <a:defRPr/>
            </a:pPr>
            <a:endParaRPr lang="en-US" altLang="ko-KR" dirty="0" smtClean="0"/>
          </a:p>
        </p:txBody>
      </p:sp>
      <p:pic>
        <p:nvPicPr>
          <p:cNvPr id="7" name="Picture 2" descr="http://cfile5.uf.tistory.com/image/2262CD4D557026264012B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64088" y="2930567"/>
            <a:ext cx="3049198" cy="1872208"/>
          </a:xfrm>
          <a:prstGeom prst="rect">
            <a:avLst/>
          </a:prstGeom>
          <a:noFill/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2932952"/>
            <a:ext cx="3749057" cy="2480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1085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40466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0" y="6452558"/>
            <a:ext cx="9144000" cy="40466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9"/>
          <p:cNvSpPr txBox="1"/>
          <p:nvPr/>
        </p:nvSpPr>
        <p:spPr>
          <a:xfrm>
            <a:off x="251520" y="764704"/>
            <a:ext cx="81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3.</a:t>
            </a:r>
            <a:r>
              <a:rPr lang="ko-KR" altLang="en-US" dirty="0" smtClean="0"/>
              <a:t> </a:t>
            </a:r>
            <a:r>
              <a:rPr lang="en-US" altLang="ko-KR" dirty="0" smtClean="0"/>
              <a:t>ES6</a:t>
            </a:r>
            <a:endParaRPr lang="ko-KR" altLang="en-US" dirty="0"/>
          </a:p>
        </p:txBody>
      </p:sp>
      <p:sp>
        <p:nvSpPr>
          <p:cNvPr id="8" name="TextBox 9"/>
          <p:cNvSpPr txBox="1"/>
          <p:nvPr/>
        </p:nvSpPr>
        <p:spPr>
          <a:xfrm>
            <a:off x="755576" y="1844824"/>
            <a:ext cx="80648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latinLnBrk="0">
              <a:defRPr/>
            </a:pPr>
            <a:r>
              <a:rPr lang="en-US" altLang="ko-KR" dirty="0" smtClean="0"/>
              <a:t>Prototype</a:t>
            </a:r>
          </a:p>
          <a:p>
            <a:pPr marL="342900" lvl="0" indent="-342900" latinLnBrk="0">
              <a:defRPr/>
            </a:pPr>
            <a:endParaRPr lang="en-US" altLang="ko-KR" dirty="0" smtClean="0"/>
          </a:p>
          <a:p>
            <a:pPr marL="342900" lvl="0" indent="-342900" latinLnBrk="0">
              <a:defRPr/>
            </a:pPr>
            <a:endParaRPr lang="en-US" altLang="ko-KR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843" y="3058968"/>
            <a:ext cx="3871382" cy="278524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1415" y="3090317"/>
            <a:ext cx="3749057" cy="2480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1811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40466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0" y="6452558"/>
            <a:ext cx="9144000" cy="40466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9"/>
          <p:cNvSpPr txBox="1"/>
          <p:nvPr/>
        </p:nvSpPr>
        <p:spPr>
          <a:xfrm>
            <a:off x="251520" y="764704"/>
            <a:ext cx="81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3.</a:t>
            </a:r>
            <a:r>
              <a:rPr lang="ko-KR" altLang="en-US" dirty="0" smtClean="0"/>
              <a:t> </a:t>
            </a:r>
            <a:r>
              <a:rPr lang="en-US" altLang="ko-KR" dirty="0" smtClean="0"/>
              <a:t>ES6</a:t>
            </a:r>
            <a:endParaRPr lang="ko-KR" altLang="en-US" dirty="0"/>
          </a:p>
        </p:txBody>
      </p:sp>
      <p:sp>
        <p:nvSpPr>
          <p:cNvPr id="8" name="TextBox 9"/>
          <p:cNvSpPr txBox="1"/>
          <p:nvPr/>
        </p:nvSpPr>
        <p:spPr>
          <a:xfrm>
            <a:off x="755576" y="1844824"/>
            <a:ext cx="8064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latinLnBrk="0">
              <a:defRPr/>
            </a:pPr>
            <a:r>
              <a:rPr lang="en-US" altLang="ko-KR" dirty="0" smtClean="0"/>
              <a:t>Anyway class!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2158" y="1844824"/>
            <a:ext cx="4737873" cy="4346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9053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40466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0" y="6452558"/>
            <a:ext cx="9144000" cy="40466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9"/>
          <p:cNvSpPr txBox="1"/>
          <p:nvPr/>
        </p:nvSpPr>
        <p:spPr>
          <a:xfrm>
            <a:off x="251520" y="764704"/>
            <a:ext cx="81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3.</a:t>
            </a:r>
            <a:r>
              <a:rPr lang="ko-KR" altLang="en-US" dirty="0" smtClean="0"/>
              <a:t> </a:t>
            </a:r>
            <a:r>
              <a:rPr lang="en-US" altLang="ko-KR" dirty="0" smtClean="0"/>
              <a:t>ES6</a:t>
            </a:r>
            <a:endParaRPr lang="ko-KR" altLang="en-US" dirty="0"/>
          </a:p>
        </p:txBody>
      </p:sp>
      <p:sp>
        <p:nvSpPr>
          <p:cNvPr id="8" name="TextBox 9"/>
          <p:cNvSpPr txBox="1"/>
          <p:nvPr/>
        </p:nvSpPr>
        <p:spPr>
          <a:xfrm>
            <a:off x="755576" y="1844824"/>
            <a:ext cx="80648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latinLnBrk="0">
              <a:defRPr/>
            </a:pPr>
            <a:r>
              <a:rPr lang="en-US" altLang="ko-KR" dirty="0" smtClean="0"/>
              <a:t>Function</a:t>
            </a:r>
          </a:p>
          <a:p>
            <a:pPr marL="342900" lvl="0" indent="-342900" latinLnBrk="0">
              <a:defRPr/>
            </a:pPr>
            <a:endParaRPr lang="en-US" altLang="ko-KR" dirty="0"/>
          </a:p>
          <a:p>
            <a:pPr marL="342900" lvl="0" indent="-342900" latinLnBrk="0">
              <a:defRPr/>
            </a:pPr>
            <a:r>
              <a:rPr lang="en-US" altLang="ko-KR" dirty="0" smtClean="0"/>
              <a:t>Default </a:t>
            </a:r>
            <a:r>
              <a:rPr lang="ko-KR" altLang="en-US" dirty="0" smtClean="0"/>
              <a:t>인수 </a:t>
            </a:r>
            <a:r>
              <a:rPr lang="en-US" altLang="ko-KR" dirty="0" smtClean="0"/>
              <a:t>/</a:t>
            </a:r>
            <a:r>
              <a:rPr lang="ko-KR" altLang="en-US" dirty="0" smtClean="0"/>
              <a:t> 가변길이 활용이 편해짐</a:t>
            </a:r>
            <a:endParaRPr lang="en-US" altLang="ko-KR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3200433"/>
            <a:ext cx="4168333" cy="267683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6557" y="3200433"/>
            <a:ext cx="4172903" cy="2394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4660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40466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0" y="6452558"/>
            <a:ext cx="9144000" cy="40466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9"/>
          <p:cNvSpPr txBox="1"/>
          <p:nvPr/>
        </p:nvSpPr>
        <p:spPr>
          <a:xfrm>
            <a:off x="251520" y="764704"/>
            <a:ext cx="81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3.</a:t>
            </a:r>
            <a:r>
              <a:rPr lang="ko-KR" altLang="en-US" dirty="0" smtClean="0"/>
              <a:t> </a:t>
            </a:r>
            <a:r>
              <a:rPr lang="en-US" altLang="ko-KR" dirty="0" smtClean="0"/>
              <a:t>ES6</a:t>
            </a:r>
            <a:endParaRPr lang="ko-KR" altLang="en-US" dirty="0"/>
          </a:p>
        </p:txBody>
      </p:sp>
      <p:sp>
        <p:nvSpPr>
          <p:cNvPr id="8" name="TextBox 9"/>
          <p:cNvSpPr txBox="1"/>
          <p:nvPr/>
        </p:nvSpPr>
        <p:spPr>
          <a:xfrm>
            <a:off x="755576" y="1844824"/>
            <a:ext cx="80648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latinLnBrk="0">
              <a:defRPr/>
            </a:pPr>
            <a:r>
              <a:rPr lang="en-US" altLang="ko-KR" dirty="0" smtClean="0"/>
              <a:t>Function</a:t>
            </a:r>
          </a:p>
          <a:p>
            <a:pPr marL="342900" lvl="0" indent="-342900" latinLnBrk="0">
              <a:defRPr/>
            </a:pPr>
            <a:endParaRPr lang="en-US" altLang="ko-KR" dirty="0"/>
          </a:p>
          <a:p>
            <a:pPr marL="342900" lvl="0" indent="-342900" latinLnBrk="0">
              <a:defRPr/>
            </a:pPr>
            <a:r>
              <a:rPr lang="en-US" altLang="ko-KR" dirty="0" smtClean="0"/>
              <a:t>Arrow Function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400" y="4605832"/>
            <a:ext cx="7540081" cy="129844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400" y="2996952"/>
            <a:ext cx="7540081" cy="1309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1254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40466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0" y="6452558"/>
            <a:ext cx="9144000" cy="40466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9"/>
          <p:cNvSpPr txBox="1"/>
          <p:nvPr/>
        </p:nvSpPr>
        <p:spPr>
          <a:xfrm>
            <a:off x="251520" y="764704"/>
            <a:ext cx="1598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되돌아보기</a:t>
            </a:r>
            <a:endParaRPr lang="ko-KR" altLang="en-US" dirty="0"/>
          </a:p>
        </p:txBody>
      </p:sp>
      <p:sp>
        <p:nvSpPr>
          <p:cNvPr id="24" name="TextBox 9"/>
          <p:cNvSpPr txBox="1"/>
          <p:nvPr/>
        </p:nvSpPr>
        <p:spPr>
          <a:xfrm>
            <a:off x="755576" y="1844824"/>
            <a:ext cx="806489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지금까지 </a:t>
            </a:r>
            <a:r>
              <a:rPr lang="en-US" altLang="ko-KR" dirty="0" err="1" smtClean="0"/>
              <a:t>Node.js</a:t>
            </a:r>
            <a:r>
              <a:rPr lang="ko-KR" altLang="en-US" dirty="0" smtClean="0"/>
              <a:t>와 관련하여</a:t>
            </a:r>
            <a:endParaRPr lang="en-US" altLang="ko-KR" dirty="0" smtClean="0"/>
          </a:p>
          <a:p>
            <a:r>
              <a:rPr lang="en-US" altLang="ko-KR" dirty="0" smtClean="0"/>
              <a:t/>
            </a:r>
            <a:br>
              <a:rPr lang="en-US" altLang="ko-KR" dirty="0" smtClean="0"/>
            </a:b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 err="1" smtClean="0"/>
              <a:t>Node.js</a:t>
            </a:r>
            <a:r>
              <a:rPr lang="ko-KR" altLang="en-US" dirty="0" smtClean="0"/>
              <a:t>의 기초 </a:t>
            </a:r>
            <a:r>
              <a:rPr lang="en-US" altLang="ko-KR" dirty="0" smtClean="0"/>
              <a:t>	(Single Thread, Non Blocking)</a:t>
            </a:r>
          </a:p>
          <a:p>
            <a:pPr marL="342900" indent="-342900">
              <a:buAutoNum type="arabicPeriod"/>
            </a:pP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en-US" altLang="ko-KR" dirty="0" smtClean="0"/>
              <a:t>Express </a:t>
            </a:r>
            <a:r>
              <a:rPr lang="ko-KR" altLang="en-US" dirty="0" smtClean="0"/>
              <a:t>실습 </a:t>
            </a:r>
            <a:r>
              <a:rPr lang="en-US" altLang="ko-KR" dirty="0" smtClean="0"/>
              <a:t>		(</a:t>
            </a:r>
            <a:r>
              <a:rPr lang="en-US" altLang="ko-KR" dirty="0" err="1" smtClean="0"/>
              <a:t>app.js</a:t>
            </a:r>
            <a:r>
              <a:rPr lang="en-US" altLang="ko-KR" dirty="0"/>
              <a:t> </a:t>
            </a:r>
            <a:r>
              <a:rPr lang="ko-KR" altLang="en-US" dirty="0" smtClean="0"/>
              <a:t>등</a:t>
            </a:r>
            <a:r>
              <a:rPr lang="en-US" altLang="ko-KR" dirty="0" smtClean="0"/>
              <a:t>)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 smtClean="0"/>
              <a:t>Express </a:t>
            </a:r>
            <a:r>
              <a:rPr lang="ko-KR" altLang="en-US" dirty="0" smtClean="0"/>
              <a:t>기초 </a:t>
            </a:r>
            <a:r>
              <a:rPr lang="en-US" altLang="ko-KR" dirty="0" smtClean="0"/>
              <a:t>		(Middleware, Routing)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DB </a:t>
            </a:r>
            <a:r>
              <a:rPr lang="en-US" altLang="ko-KR" dirty="0" smtClean="0"/>
              <a:t>			(</a:t>
            </a:r>
            <a:r>
              <a:rPr lang="en-US" altLang="ko-KR" dirty="0"/>
              <a:t>RDB / </a:t>
            </a:r>
            <a:r>
              <a:rPr lang="en-US" altLang="ko-KR" dirty="0" smtClean="0"/>
              <a:t>NOSQL, </a:t>
            </a:r>
            <a:r>
              <a:rPr lang="en-US" altLang="ko-KR" dirty="0" err="1" smtClean="0"/>
              <a:t>DBPool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12488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40466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0" y="6452558"/>
            <a:ext cx="9144000" cy="40466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9"/>
          <p:cNvSpPr txBox="1"/>
          <p:nvPr/>
        </p:nvSpPr>
        <p:spPr>
          <a:xfrm>
            <a:off x="251520" y="764704"/>
            <a:ext cx="81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3.</a:t>
            </a:r>
            <a:r>
              <a:rPr lang="ko-KR" altLang="en-US" dirty="0" smtClean="0"/>
              <a:t> </a:t>
            </a:r>
            <a:r>
              <a:rPr lang="en-US" altLang="ko-KR" dirty="0" smtClean="0"/>
              <a:t>ES6</a:t>
            </a:r>
            <a:endParaRPr lang="ko-KR" altLang="en-US" dirty="0"/>
          </a:p>
        </p:txBody>
      </p:sp>
      <p:sp>
        <p:nvSpPr>
          <p:cNvPr id="8" name="TextBox 9"/>
          <p:cNvSpPr txBox="1"/>
          <p:nvPr/>
        </p:nvSpPr>
        <p:spPr>
          <a:xfrm>
            <a:off x="755576" y="1844824"/>
            <a:ext cx="806489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latinLnBrk="0">
              <a:defRPr/>
            </a:pPr>
            <a:r>
              <a:rPr lang="en-US" altLang="ko-KR" dirty="0" smtClean="0"/>
              <a:t>Promise</a:t>
            </a:r>
          </a:p>
          <a:p>
            <a:pPr marL="342900" lvl="0" indent="-342900" latinLnBrk="0">
              <a:defRPr/>
            </a:pPr>
            <a:endParaRPr lang="en-US" altLang="ko-KR" dirty="0"/>
          </a:p>
          <a:p>
            <a:pPr marL="342900" lvl="0" indent="-342900" latinLnBrk="0">
              <a:defRPr/>
            </a:pPr>
            <a:r>
              <a:rPr lang="ko-KR" altLang="en-US" dirty="0" smtClean="0"/>
              <a:t>기존 비동기 처리 방법 </a:t>
            </a:r>
            <a:endParaRPr lang="en-US" altLang="ko-KR" dirty="0"/>
          </a:p>
          <a:p>
            <a:pPr marL="342900" lvl="0" indent="-342900" latinLnBrk="0">
              <a:defRPr/>
            </a:pPr>
            <a:endParaRPr lang="en-US" altLang="ko-KR" dirty="0" smtClean="0"/>
          </a:p>
          <a:p>
            <a:pPr marL="342900" lvl="0" indent="-342900" latinLnBrk="0">
              <a:buFontTx/>
              <a:buChar char="-"/>
              <a:defRPr/>
            </a:pPr>
            <a:r>
              <a:rPr lang="ko-KR" altLang="en-US" dirty="0" smtClean="0"/>
              <a:t>콜백 함수를 인수로 넘김</a:t>
            </a:r>
            <a:endParaRPr lang="en-US" altLang="ko-KR" dirty="0" smtClean="0"/>
          </a:p>
          <a:p>
            <a:pPr marL="342900" lvl="0" indent="-342900" latinLnBrk="0">
              <a:buFontTx/>
              <a:buChar char="-"/>
              <a:defRPr/>
            </a:pPr>
            <a:r>
              <a:rPr lang="ko-KR" altLang="en-US" dirty="0" smtClean="0"/>
              <a:t>비동기를 처리하는 객체에 콜백 함수 등록</a:t>
            </a:r>
            <a:endParaRPr lang="en-US" altLang="ko-KR" dirty="0" smtClean="0"/>
          </a:p>
          <a:p>
            <a:pPr marL="342900" lvl="0" indent="-342900" latinLnBrk="0">
              <a:buFontTx/>
              <a:buChar char="-"/>
              <a:defRPr/>
            </a:pPr>
            <a:r>
              <a:rPr lang="ko-KR" altLang="en-US" dirty="0" smtClean="0"/>
              <a:t>비동기 반환 값에 콜백 등록</a:t>
            </a:r>
            <a:endParaRPr lang="en-US" altLang="ko-KR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8972" y="4211853"/>
            <a:ext cx="31115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9463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40466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0" y="6452558"/>
            <a:ext cx="9144000" cy="40466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9"/>
          <p:cNvSpPr txBox="1"/>
          <p:nvPr/>
        </p:nvSpPr>
        <p:spPr>
          <a:xfrm>
            <a:off x="251520" y="764704"/>
            <a:ext cx="81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3.</a:t>
            </a:r>
            <a:r>
              <a:rPr lang="ko-KR" altLang="en-US" dirty="0" smtClean="0"/>
              <a:t> </a:t>
            </a:r>
            <a:r>
              <a:rPr lang="en-US" altLang="ko-KR" dirty="0" smtClean="0"/>
              <a:t>ES6</a:t>
            </a:r>
            <a:endParaRPr lang="ko-KR" altLang="en-US" dirty="0"/>
          </a:p>
        </p:txBody>
      </p:sp>
      <p:sp>
        <p:nvSpPr>
          <p:cNvPr id="8" name="TextBox 9"/>
          <p:cNvSpPr txBox="1"/>
          <p:nvPr/>
        </p:nvSpPr>
        <p:spPr>
          <a:xfrm>
            <a:off x="755576" y="1844824"/>
            <a:ext cx="806489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latinLnBrk="0">
              <a:defRPr/>
            </a:pPr>
            <a:r>
              <a:rPr lang="en-US" altLang="ko-KR" dirty="0" smtClean="0"/>
              <a:t>Promise</a:t>
            </a:r>
          </a:p>
          <a:p>
            <a:pPr marL="342900" lvl="0" indent="-342900" latinLnBrk="0">
              <a:defRPr/>
            </a:pPr>
            <a:endParaRPr lang="en-US" altLang="ko-KR" dirty="0" smtClean="0"/>
          </a:p>
          <a:p>
            <a:pPr marL="342900" lvl="0" indent="-342900" latinLnBrk="0">
              <a:defRPr/>
            </a:pPr>
            <a:r>
              <a:rPr lang="en-US" altLang="ko-KR" dirty="0" smtClean="0"/>
              <a:t>-</a:t>
            </a:r>
            <a:r>
              <a:rPr lang="ko-KR" altLang="en-US" dirty="0" smtClean="0"/>
              <a:t> </a:t>
            </a:r>
            <a:r>
              <a:rPr lang="en-US" altLang="ko-KR" dirty="0" smtClean="0"/>
              <a:t>Promise </a:t>
            </a:r>
            <a:r>
              <a:rPr lang="ko-KR" altLang="en-US" dirty="0" smtClean="0"/>
              <a:t>객체를 반환함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smtClean="0"/>
              <a:t>(</a:t>
            </a:r>
            <a:r>
              <a:rPr lang="ko-KR" altLang="en-US" dirty="0" smtClean="0"/>
              <a:t>콜백함수는 </a:t>
            </a:r>
            <a:r>
              <a:rPr lang="en-US" altLang="ko-KR" dirty="0" smtClean="0"/>
              <a:t>Promise </a:t>
            </a:r>
            <a:r>
              <a:rPr lang="ko-KR" altLang="en-US" dirty="0" smtClean="0"/>
              <a:t>내 인수로 처리</a:t>
            </a:r>
            <a:r>
              <a:rPr lang="en-US" altLang="ko-KR" dirty="0" smtClean="0"/>
              <a:t>)</a:t>
            </a:r>
            <a:endParaRPr lang="en-US" altLang="ko-KR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9057" y="3792753"/>
            <a:ext cx="4940300" cy="232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6410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40466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0" y="6452558"/>
            <a:ext cx="9144000" cy="40466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9"/>
          <p:cNvSpPr txBox="1"/>
          <p:nvPr/>
        </p:nvSpPr>
        <p:spPr>
          <a:xfrm>
            <a:off x="251520" y="764704"/>
            <a:ext cx="81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3.</a:t>
            </a:r>
            <a:r>
              <a:rPr lang="ko-KR" altLang="en-US" dirty="0" smtClean="0"/>
              <a:t> </a:t>
            </a:r>
            <a:r>
              <a:rPr lang="en-US" altLang="ko-KR" dirty="0" smtClean="0"/>
              <a:t>ES6</a:t>
            </a:r>
            <a:endParaRPr lang="ko-KR" altLang="en-US" dirty="0"/>
          </a:p>
        </p:txBody>
      </p:sp>
      <p:sp>
        <p:nvSpPr>
          <p:cNvPr id="8" name="TextBox 9"/>
          <p:cNvSpPr txBox="1"/>
          <p:nvPr/>
        </p:nvSpPr>
        <p:spPr>
          <a:xfrm>
            <a:off x="755576" y="1844824"/>
            <a:ext cx="806489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latinLnBrk="0">
              <a:defRPr/>
            </a:pPr>
            <a:r>
              <a:rPr lang="en-US" altLang="ko-KR" dirty="0" smtClean="0"/>
              <a:t>Generator (co-</a:t>
            </a:r>
            <a:r>
              <a:rPr lang="en-US" altLang="ko-KR" dirty="0" err="1" smtClean="0"/>
              <a:t>rutine</a:t>
            </a:r>
            <a:r>
              <a:rPr lang="en-US" altLang="ko-KR" dirty="0" smtClean="0"/>
              <a:t>)</a:t>
            </a:r>
          </a:p>
          <a:p>
            <a:pPr marL="342900" lvl="0" indent="-342900" latinLnBrk="0">
              <a:defRPr/>
            </a:pPr>
            <a:endParaRPr lang="en-US" altLang="ko-KR" dirty="0" smtClean="0"/>
          </a:p>
          <a:p>
            <a:pPr marL="342900" lvl="0" indent="-342900" latinLnBrk="0">
              <a:buFontTx/>
              <a:buChar char="-"/>
              <a:defRPr/>
            </a:pPr>
            <a:r>
              <a:rPr lang="ko-KR" altLang="en-US" dirty="0" smtClean="0"/>
              <a:t>함수 </a:t>
            </a:r>
            <a:r>
              <a:rPr lang="ko-KR" altLang="en-US" dirty="0"/>
              <a:t>처리안의 임의의 장소에서 처리를 중단</a:t>
            </a:r>
            <a:r>
              <a:rPr lang="en-US" altLang="ko-KR" dirty="0"/>
              <a:t>/</a:t>
            </a:r>
            <a:r>
              <a:rPr lang="ko-KR" altLang="en-US" dirty="0" smtClean="0"/>
              <a:t>재개</a:t>
            </a:r>
            <a:r>
              <a:rPr lang="en-US" altLang="ko-KR" dirty="0" smtClean="0"/>
              <a:t> </a:t>
            </a:r>
            <a:r>
              <a:rPr lang="ko-KR" altLang="en-US" dirty="0" smtClean="0"/>
              <a:t>가능</a:t>
            </a:r>
            <a:endParaRPr lang="en-US" altLang="ko-KR" dirty="0" smtClean="0"/>
          </a:p>
          <a:p>
            <a:pPr marL="342900" lvl="0" indent="-342900" latinLnBrk="0">
              <a:buFontTx/>
              <a:buChar char="-"/>
              <a:defRPr/>
            </a:pPr>
            <a:endParaRPr lang="en-US" altLang="ko-KR" dirty="0" smtClean="0"/>
          </a:p>
          <a:p>
            <a:pPr marL="342900" lvl="0" indent="-342900" latinLnBrk="0">
              <a:buFontTx/>
              <a:buChar char="-"/>
              <a:defRPr/>
            </a:pPr>
            <a:r>
              <a:rPr lang="ko-KR" altLang="en-US" dirty="0" smtClean="0"/>
              <a:t>무한 리스터 </a:t>
            </a:r>
            <a:r>
              <a:rPr lang="en-US" altLang="ko-KR" dirty="0" smtClean="0"/>
              <a:t>/</a:t>
            </a:r>
            <a:r>
              <a:rPr lang="ko-KR" altLang="en-US" dirty="0" smtClean="0"/>
              <a:t> </a:t>
            </a:r>
            <a:r>
              <a:rPr lang="en-US" altLang="ko-KR" dirty="0" smtClean="0"/>
              <a:t>Iterator </a:t>
            </a:r>
            <a:r>
              <a:rPr lang="ko-KR" altLang="en-US" dirty="0" smtClean="0"/>
              <a:t>연계 가능</a:t>
            </a:r>
            <a:endParaRPr lang="en-US" altLang="ko-KR" dirty="0"/>
          </a:p>
          <a:p>
            <a:pPr marL="342900" lvl="0" indent="-342900" latinLnBrk="0">
              <a:buFontTx/>
              <a:buChar char="-"/>
              <a:defRPr/>
            </a:pPr>
            <a:r>
              <a:rPr lang="en-US" altLang="ko-KR" dirty="0" smtClean="0"/>
              <a:t>Generator</a:t>
            </a:r>
            <a:r>
              <a:rPr lang="ko-KR" altLang="en-US" dirty="0"/>
              <a:t>와 </a:t>
            </a:r>
            <a:r>
              <a:rPr lang="en-US" altLang="ko-KR" dirty="0"/>
              <a:t>Promise</a:t>
            </a:r>
            <a:r>
              <a:rPr lang="ko-KR" altLang="en-US" dirty="0"/>
              <a:t>를 </a:t>
            </a:r>
            <a:r>
              <a:rPr lang="ko-KR" altLang="en-US" dirty="0" smtClean="0"/>
              <a:t>조합하여 </a:t>
            </a:r>
            <a:r>
              <a:rPr lang="ko-KR" altLang="en-US" dirty="0"/>
              <a:t>비동기 처리를 동기처리처럼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직렬로 </a:t>
            </a:r>
            <a:r>
              <a:rPr lang="ko-KR" altLang="en-US" dirty="0"/>
              <a:t>적을 수 있게 </a:t>
            </a:r>
            <a:r>
              <a:rPr lang="ko-KR" altLang="en-US" dirty="0" smtClean="0"/>
              <a:t>됨</a:t>
            </a:r>
            <a:endParaRPr lang="en-US" altLang="ko-KR" dirty="0" smtClean="0"/>
          </a:p>
          <a:p>
            <a:pPr marL="342900" lvl="0" indent="-342900" latinLnBrk="0">
              <a:buFontTx/>
              <a:buChar char="-"/>
              <a:defRPr/>
            </a:pPr>
            <a:endParaRPr lang="en-US" altLang="ko-KR" dirty="0"/>
          </a:p>
          <a:p>
            <a:pPr marL="342900" lvl="0" indent="-342900" latinLnBrk="0">
              <a:buFontTx/>
              <a:buChar char="-"/>
              <a:defRPr/>
            </a:pPr>
            <a:r>
              <a:rPr lang="en-US" altLang="ko-KR" dirty="0" err="1" smtClean="0"/>
              <a:t>async</a:t>
            </a:r>
            <a:r>
              <a:rPr lang="en-US" altLang="ko-KR" dirty="0" smtClean="0"/>
              <a:t>/await</a:t>
            </a:r>
            <a:r>
              <a:rPr lang="ko-KR" altLang="en-US" dirty="0" smtClean="0"/>
              <a:t> </a:t>
            </a:r>
            <a:r>
              <a:rPr lang="en-US" altLang="ko-KR" dirty="0" smtClean="0"/>
              <a:t>(ES7)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5387927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40466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0" y="6452558"/>
            <a:ext cx="9144000" cy="40466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9"/>
          <p:cNvSpPr txBox="1"/>
          <p:nvPr/>
        </p:nvSpPr>
        <p:spPr>
          <a:xfrm>
            <a:off x="251520" y="764704"/>
            <a:ext cx="81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3.</a:t>
            </a:r>
            <a:r>
              <a:rPr lang="ko-KR" altLang="en-US" dirty="0" smtClean="0"/>
              <a:t> </a:t>
            </a:r>
            <a:r>
              <a:rPr lang="en-US" altLang="ko-KR" dirty="0" smtClean="0"/>
              <a:t>ES6</a:t>
            </a:r>
            <a:endParaRPr lang="ko-KR" altLang="en-US" dirty="0"/>
          </a:p>
        </p:txBody>
      </p:sp>
      <p:sp>
        <p:nvSpPr>
          <p:cNvPr id="8" name="TextBox 9"/>
          <p:cNvSpPr txBox="1"/>
          <p:nvPr/>
        </p:nvSpPr>
        <p:spPr>
          <a:xfrm>
            <a:off x="755576" y="1844824"/>
            <a:ext cx="8064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latinLnBrk="0">
              <a:defRPr/>
            </a:pPr>
            <a:r>
              <a:rPr lang="en-US" altLang="ko-KR" dirty="0" smtClean="0"/>
              <a:t>Generator (co-</a:t>
            </a:r>
            <a:r>
              <a:rPr lang="en-US" altLang="ko-KR" dirty="0" err="1" smtClean="0"/>
              <a:t>rutine</a:t>
            </a:r>
            <a:r>
              <a:rPr lang="en-US" altLang="ko-KR" dirty="0" smtClean="0"/>
              <a:t>)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8126" y="2029490"/>
            <a:ext cx="3647300" cy="1135129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8126" y="3105781"/>
            <a:ext cx="2781300" cy="27813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4003834"/>
            <a:ext cx="2832100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083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40466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0" y="6452558"/>
            <a:ext cx="9144000" cy="40466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020082" y="5288471"/>
            <a:ext cx="33473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latin typeface="Adobe 고딕 Std B" pitchFamily="34" charset="-127"/>
                <a:ea typeface="Adobe 고딕 Std B" pitchFamily="34" charset="-127"/>
              </a:rPr>
              <a:t>&lt;THANK YOU&gt;</a:t>
            </a:r>
            <a:endParaRPr lang="ko-KR" altLang="en-US" sz="3600" dirty="0">
              <a:latin typeface="Adobe 고딕 Std B" pitchFamily="34" charset="-127"/>
              <a:ea typeface="Adobe 고딕 Std B" pitchFamily="34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-108520" y="5624141"/>
            <a:ext cx="122312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4211960" y="5611636"/>
            <a:ext cx="4932040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07671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40466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0" y="6452558"/>
            <a:ext cx="9144000" cy="40466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9"/>
          <p:cNvSpPr txBox="1"/>
          <p:nvPr/>
        </p:nvSpPr>
        <p:spPr>
          <a:xfrm>
            <a:off x="251520" y="764704"/>
            <a:ext cx="1598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되돌아보기</a:t>
            </a:r>
            <a:endParaRPr lang="ko-KR" altLang="en-US" dirty="0"/>
          </a:p>
        </p:txBody>
      </p:sp>
      <p:sp>
        <p:nvSpPr>
          <p:cNvPr id="24" name="TextBox 9"/>
          <p:cNvSpPr txBox="1"/>
          <p:nvPr/>
        </p:nvSpPr>
        <p:spPr>
          <a:xfrm>
            <a:off x="755576" y="1844824"/>
            <a:ext cx="806489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기억</a:t>
            </a:r>
            <a:r>
              <a:rPr lang="mr-IN" altLang="ko-KR" dirty="0" smtClean="0"/>
              <a:t>…</a:t>
            </a:r>
            <a:r>
              <a:rPr lang="en-US" altLang="ko-KR" dirty="0" smtClean="0"/>
              <a:t>.</a:t>
            </a:r>
            <a:r>
              <a:rPr lang="ko-KR" altLang="en-US" dirty="0" smtClean="0"/>
              <a:t>하죠</a:t>
            </a:r>
            <a:r>
              <a:rPr lang="en-US" altLang="ko-KR" dirty="0" smtClean="0"/>
              <a:t>?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부분만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기억하면</a:t>
            </a:r>
            <a:endParaRPr lang="en-US" altLang="ko-KR" dirty="0" smtClean="0"/>
          </a:p>
          <a:p>
            <a:r>
              <a:rPr lang="ko-KR" altLang="en-US" dirty="0" smtClean="0"/>
              <a:t>안돼요</a:t>
            </a:r>
            <a:r>
              <a:rPr lang="mr-IN" altLang="ko-KR" dirty="0" smtClean="0"/>
              <a:t>…</a:t>
            </a:r>
            <a:endParaRPr lang="en-US" altLang="ko-KR" dirty="0" smtClean="0"/>
          </a:p>
          <a:p>
            <a:endParaRPr lang="en-US" altLang="ko-KR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9792" y="1556791"/>
            <a:ext cx="2682263" cy="209321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055514">
            <a:off x="3001326" y="4213504"/>
            <a:ext cx="2323976" cy="160935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539001">
            <a:off x="6277743" y="3594172"/>
            <a:ext cx="2025546" cy="270072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66443" y="1666396"/>
            <a:ext cx="3711623" cy="1874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991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40466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0" y="6452558"/>
            <a:ext cx="9144000" cy="40466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9"/>
          <p:cNvSpPr txBox="1"/>
          <p:nvPr/>
        </p:nvSpPr>
        <p:spPr>
          <a:xfrm>
            <a:off x="251520" y="764704"/>
            <a:ext cx="1598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되돌아보기</a:t>
            </a:r>
            <a:endParaRPr lang="ko-KR" altLang="en-US" dirty="0"/>
          </a:p>
        </p:txBody>
      </p:sp>
      <p:sp>
        <p:nvSpPr>
          <p:cNvPr id="24" name="TextBox 9"/>
          <p:cNvSpPr txBox="1"/>
          <p:nvPr/>
        </p:nvSpPr>
        <p:spPr>
          <a:xfrm>
            <a:off x="755576" y="1844824"/>
            <a:ext cx="80648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지금까지가 구현이었다면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ko-KR" altLang="en-US" dirty="0" smtClean="0"/>
              <a:t>이제는 리펙토링과 적용을 해보려 합니다</a:t>
            </a:r>
            <a:r>
              <a:rPr lang="en-US" altLang="ko-KR" dirty="0"/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8064" y="3498342"/>
            <a:ext cx="3331220" cy="2501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394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40466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0" y="6452558"/>
            <a:ext cx="9144000" cy="40466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9"/>
          <p:cNvSpPr txBox="1"/>
          <p:nvPr/>
        </p:nvSpPr>
        <p:spPr>
          <a:xfrm>
            <a:off x="251520" y="764704"/>
            <a:ext cx="1598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되돌아보기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0035" y="1623601"/>
            <a:ext cx="5868516" cy="4127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666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40466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0" y="6452558"/>
            <a:ext cx="9144000" cy="40466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9"/>
          <p:cNvSpPr txBox="1"/>
          <p:nvPr/>
        </p:nvSpPr>
        <p:spPr>
          <a:xfrm>
            <a:off x="251520" y="764704"/>
            <a:ext cx="1598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되돌아보기</a:t>
            </a:r>
            <a:endParaRPr lang="ko-KR" altLang="en-US" dirty="0"/>
          </a:p>
        </p:txBody>
      </p:sp>
      <p:sp>
        <p:nvSpPr>
          <p:cNvPr id="24" name="TextBox 9"/>
          <p:cNvSpPr txBox="1"/>
          <p:nvPr/>
        </p:nvSpPr>
        <p:spPr>
          <a:xfrm>
            <a:off x="755576" y="1844824"/>
            <a:ext cx="80648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하지만 피드백 후 수정은 언제든지 이뤄질 수 있는거죠 </a:t>
            </a:r>
            <a:r>
              <a:rPr lang="ko-KR" altLang="en-US" dirty="0" smtClean="0">
                <a:sym typeface="Wingdings"/>
              </a:rPr>
              <a:t></a:t>
            </a:r>
            <a:endParaRPr lang="en-US" altLang="ko-KR" dirty="0" smtClean="0">
              <a:sym typeface="Wingdings"/>
            </a:endParaRPr>
          </a:p>
          <a:p>
            <a:endParaRPr lang="en-US" altLang="ko-KR" dirty="0" smtClean="0">
              <a:sym typeface="Wingdings"/>
            </a:endParaRPr>
          </a:p>
          <a:p>
            <a:endParaRPr lang="en-US" altLang="ko-KR" dirty="0">
              <a:sym typeface="Wingdings"/>
            </a:endParaRPr>
          </a:p>
          <a:p>
            <a:r>
              <a:rPr lang="ko-KR" altLang="en-US" dirty="0" smtClean="0">
                <a:sym typeface="Wingdings"/>
              </a:rPr>
              <a:t>여러분들의 생각을 듣고 싶어요</a:t>
            </a:r>
            <a:endParaRPr lang="en-US" altLang="ko-KR" dirty="0" smtClean="0">
              <a:sym typeface="Wingdings"/>
            </a:endParaRPr>
          </a:p>
        </p:txBody>
      </p:sp>
    </p:spTree>
    <p:extLst>
      <p:ext uri="{BB962C8B-B14F-4D97-AF65-F5344CB8AC3E}">
        <p14:creationId xmlns:p14="http://schemas.microsoft.com/office/powerpoint/2010/main" val="724235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40466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0" y="6452558"/>
            <a:ext cx="9144000" cy="40466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9"/>
          <p:cNvSpPr txBox="1"/>
          <p:nvPr/>
        </p:nvSpPr>
        <p:spPr>
          <a:xfrm>
            <a:off x="251520" y="764704"/>
            <a:ext cx="1598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1.</a:t>
            </a:r>
            <a:r>
              <a:rPr lang="ko-KR" altLang="en-US" dirty="0" smtClean="0"/>
              <a:t> 되돌아보기</a:t>
            </a:r>
            <a:endParaRPr lang="ko-KR" altLang="en-US" dirty="0"/>
          </a:p>
        </p:txBody>
      </p:sp>
      <p:sp>
        <p:nvSpPr>
          <p:cNvPr id="24" name="TextBox 9"/>
          <p:cNvSpPr txBox="1"/>
          <p:nvPr/>
        </p:nvSpPr>
        <p:spPr>
          <a:xfrm>
            <a:off x="755576" y="1844824"/>
            <a:ext cx="806489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경우의 수가 있더라도 필수적으로 다룰 부분은</a:t>
            </a:r>
            <a:endParaRPr lang="en-US" altLang="ko-KR" dirty="0" smtClean="0"/>
          </a:p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/>
              <a:t/>
            </a:r>
            <a:br>
              <a:rPr lang="en-US" altLang="ko-KR" dirty="0" smtClean="0"/>
            </a:br>
            <a:endParaRPr lang="en-US" altLang="ko-KR" dirty="0" smtClean="0"/>
          </a:p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altLang="ko-KR" dirty="0" smtClean="0"/>
              <a:t>ES6, promise</a:t>
            </a:r>
            <a:r>
              <a:rPr lang="ko-KR" altLang="en-US" dirty="0" smtClean="0"/>
              <a:t> 등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javascript</a:t>
            </a:r>
            <a:r>
              <a:rPr lang="ko-KR" altLang="en-US" dirty="0" smtClean="0"/>
              <a:t> 관련 개념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endParaRPr lang="en-US" altLang="ko-KR" dirty="0"/>
          </a:p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ko-KR" altLang="en-US" dirty="0" smtClean="0"/>
              <a:t>모든 서버 플랫폼이 알아도 좋은 관련 지식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(RESTful API / </a:t>
            </a:r>
            <a:r>
              <a:rPr lang="ko-KR" altLang="en-US" dirty="0" smtClean="0"/>
              <a:t>서버와 클라이언트 통신 과정 </a:t>
            </a:r>
            <a:r>
              <a:rPr lang="en-US" altLang="ko-KR" dirty="0" smtClean="0"/>
              <a:t>(http)</a:t>
            </a:r>
            <a:r>
              <a:rPr lang="en-US" altLang="ko-KR" dirty="0"/>
              <a:t> </a:t>
            </a:r>
            <a:r>
              <a:rPr lang="ko-KR" altLang="en-US" dirty="0" smtClean="0"/>
              <a:t>등</a:t>
            </a:r>
            <a:r>
              <a:rPr lang="en-US" altLang="ko-KR" dirty="0" smtClean="0"/>
              <a:t>)</a:t>
            </a:r>
            <a:r>
              <a:rPr lang="en-US" altLang="ko-KR" dirty="0"/>
              <a:t/>
            </a:r>
            <a:br>
              <a:rPr lang="en-US" altLang="ko-KR" dirty="0"/>
            </a:b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41689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40466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0" y="6452558"/>
            <a:ext cx="9144000" cy="40466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9"/>
          <p:cNvSpPr txBox="1"/>
          <p:nvPr/>
        </p:nvSpPr>
        <p:spPr>
          <a:xfrm>
            <a:off x="251520" y="764704"/>
            <a:ext cx="1598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1.</a:t>
            </a:r>
            <a:r>
              <a:rPr lang="ko-KR" altLang="en-US" dirty="0" smtClean="0"/>
              <a:t> 되돌아보기</a:t>
            </a:r>
            <a:endParaRPr lang="ko-KR" altLang="en-US" dirty="0"/>
          </a:p>
        </p:txBody>
      </p:sp>
      <p:sp>
        <p:nvSpPr>
          <p:cNvPr id="24" name="TextBox 9"/>
          <p:cNvSpPr txBox="1"/>
          <p:nvPr/>
        </p:nvSpPr>
        <p:spPr>
          <a:xfrm>
            <a:off x="755576" y="1844824"/>
            <a:ext cx="806489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앞으로의 스터디 운영</a:t>
            </a:r>
            <a:endParaRPr lang="en-US" altLang="ko-KR" dirty="0" smtClean="0"/>
          </a:p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 smtClean="0"/>
          </a:p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/>
              <a:t/>
            </a:r>
            <a:br>
              <a:rPr lang="en-US" altLang="ko-KR" dirty="0" smtClean="0"/>
            </a:b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 err="1" smtClean="0"/>
              <a:t>Javascript</a:t>
            </a:r>
            <a:r>
              <a:rPr lang="en-US" altLang="ko-KR" dirty="0" smtClean="0"/>
              <a:t> </a:t>
            </a:r>
            <a:r>
              <a:rPr lang="ko-KR" altLang="en-US" dirty="0" smtClean="0"/>
              <a:t>를 중점적으로 다뤄보며 스터디 진행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 smtClean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 smtClean="0"/>
              <a:t>기존 대로 </a:t>
            </a:r>
            <a:r>
              <a:rPr lang="en-US" altLang="ko-KR" dirty="0" err="1" smtClean="0"/>
              <a:t>Node.JS</a:t>
            </a:r>
            <a:r>
              <a:rPr lang="ko-KR" altLang="en-US" dirty="0" smtClean="0"/>
              <a:t>로 진행하면서 기존 커리큘럼대로 진행</a:t>
            </a:r>
            <a:endParaRPr lang="en-US" altLang="ko-KR" dirty="0" smtClean="0"/>
          </a:p>
          <a:p>
            <a:pPr marL="342900" indent="-342900">
              <a:buAutoNum type="arabicPeriod"/>
            </a:pPr>
            <a:endParaRPr lang="en-US" altLang="ko-KR" dirty="0" smtClean="0"/>
          </a:p>
          <a:p>
            <a:pPr marL="342900" indent="-342900">
              <a:buAutoNum type="arabicPeriod"/>
            </a:pP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en-US" altLang="ko-KR" dirty="0" err="1" smtClean="0"/>
              <a:t>Node.JS</a:t>
            </a:r>
            <a:r>
              <a:rPr lang="en-US" altLang="ko-KR" dirty="0" smtClean="0"/>
              <a:t> </a:t>
            </a:r>
            <a:r>
              <a:rPr lang="ko-KR" altLang="en-US" dirty="0"/>
              <a:t>언어를 기반으로 스터디 </a:t>
            </a:r>
            <a:r>
              <a:rPr lang="ko-KR" altLang="en-US" dirty="0" smtClean="0"/>
              <a:t>내에서 결과물을 만들어내보기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309504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929</TotalTime>
  <Words>482</Words>
  <Application>Microsoft Macintosh PowerPoint</Application>
  <PresentationFormat>화면 슬라이드 쇼(4:3)</PresentationFormat>
  <Paragraphs>199</Paragraphs>
  <Slides>34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43" baseType="lpstr">
      <vt:lpstr>1훈프로방스 R</vt:lpstr>
      <vt:lpstr>365쉬는시간</vt:lpstr>
      <vt:lpstr>맑은 고딕</vt:lpstr>
      <vt:lpstr>Adobe 고딕 Std B</vt:lpstr>
      <vt:lpstr>Adobe Fangsong Std R</vt:lpstr>
      <vt:lpstr>Mangal</vt:lpstr>
      <vt:lpstr>Wingdings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허윤석</cp:lastModifiedBy>
  <cp:revision>34</cp:revision>
  <dcterms:created xsi:type="dcterms:W3CDTF">2014-05-22T12:23:35Z</dcterms:created>
  <dcterms:modified xsi:type="dcterms:W3CDTF">2017-08-30T13:20:46Z</dcterms:modified>
</cp:coreProperties>
</file>